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webextensions/webextension1.xml" ContentType="application/vnd.ms-office.webextension+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1" r:id="rId2"/>
  </p:sldMasterIdLst>
  <p:sldIdLst>
    <p:sldId id="258" r:id="rId3"/>
    <p:sldId id="284" r:id="rId4"/>
    <p:sldId id="264" r:id="rId5"/>
    <p:sldId id="265" r:id="rId6"/>
    <p:sldId id="268" r:id="rId7"/>
    <p:sldId id="266" r:id="rId8"/>
    <p:sldId id="269" r:id="rId9"/>
    <p:sldId id="267" r:id="rId10"/>
    <p:sldId id="270" r:id="rId11"/>
    <p:sldId id="271" r:id="rId12"/>
    <p:sldId id="272" r:id="rId13"/>
    <p:sldId id="285" r:id="rId14"/>
    <p:sldId id="262" r:id="rId15"/>
    <p:sldId id="286" r:id="rId16"/>
    <p:sldId id="287" r:id="rId17"/>
    <p:sldId id="288" r:id="rId18"/>
    <p:sldId id="289" r:id="rId19"/>
    <p:sldId id="273" r:id="rId20"/>
    <p:sldId id="276" r:id="rId21"/>
    <p:sldId id="277" r:id="rId22"/>
    <p:sldId id="278" r:id="rId23"/>
    <p:sldId id="279" r:id="rId24"/>
    <p:sldId id="280" r:id="rId25"/>
    <p:sldId id="281" r:id="rId26"/>
    <p:sldId id="282" r:id="rId27"/>
    <p:sldId id="283" r:id="rId28"/>
    <p:sldId id="274" r:id="rId29"/>
    <p:sldId id="275"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00" autoAdjust="0"/>
    <p:restoredTop sz="94660"/>
  </p:normalViewPr>
  <p:slideViewPr>
    <p:cSldViewPr snapToGrid="0">
      <p:cViewPr varScale="1">
        <p:scale>
          <a:sx n="104" d="100"/>
          <a:sy n="104" d="100"/>
        </p:scale>
        <p:origin x="232" y="2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8" Type="http://schemas.openxmlformats.org/officeDocument/2006/relationships/slide" Target="slides/slide6.xml"/></Relationships>
</file>

<file path=ppt/media/image1.jpg>
</file>

<file path=ppt/media/image10.png>
</file>

<file path=ppt/media/image11.png>
</file>

<file path=ppt/media/image12.svg>
</file>

<file path=ppt/media/image13.tiff>
</file>

<file path=ppt/media/image14.tiff>
</file>

<file path=ppt/media/image15.tiff>
</file>

<file path=ppt/media/image16.png>
</file>

<file path=ppt/media/image17.tiff>
</file>

<file path=ppt/media/image18.png>
</file>

<file path=ppt/media/image2.png>
</file>

<file path=ppt/media/image20.png>
</file>

<file path=ppt/media/image21.png>
</file>

<file path=ppt/media/image22.png>
</file>

<file path=ppt/media/image23.tiff>
</file>

<file path=ppt/media/image3.jpg>
</file>

<file path=ppt/media/image4.png>
</file>

<file path=ppt/media/image5.jpg>
</file>

<file path=ppt/media/image6.jpg>
</file>

<file path=ppt/media/image7.jp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5F9C68-A797-4571-A869-1CAAD51E3F1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66A22150-2855-4AD4-A1F3-C776AC117B7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186063A4-C95D-4A96-9534-5E8D70B2897B}"/>
              </a:ext>
            </a:extLst>
          </p:cNvPr>
          <p:cNvSpPr>
            <a:spLocks noGrp="1"/>
          </p:cNvSpPr>
          <p:nvPr>
            <p:ph type="dt" sz="half" idx="10"/>
          </p:nvPr>
        </p:nvSpPr>
        <p:spPr/>
        <p:txBody>
          <a:bodyPr/>
          <a:lstStyle/>
          <a:p>
            <a:fld id="{96CDC67E-D3B6-47F3-87BA-D4EA8A3D9125}" type="datetimeFigureOut">
              <a:rPr lang="en-AU" smtClean="0"/>
              <a:t>26/3/21</a:t>
            </a:fld>
            <a:endParaRPr lang="en-AU"/>
          </a:p>
        </p:txBody>
      </p:sp>
      <p:sp>
        <p:nvSpPr>
          <p:cNvPr id="5" name="Footer Placeholder 4">
            <a:extLst>
              <a:ext uri="{FF2B5EF4-FFF2-40B4-BE49-F238E27FC236}">
                <a16:creationId xmlns:a16="http://schemas.microsoft.com/office/drawing/2014/main" id="{300F9C42-ABB6-4579-A3E2-AA0957992E8B}"/>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0D98BA9E-ABA9-4DBF-AD6E-B4798A233188}"/>
              </a:ext>
            </a:extLst>
          </p:cNvPr>
          <p:cNvSpPr>
            <a:spLocks noGrp="1"/>
          </p:cNvSpPr>
          <p:nvPr>
            <p:ph type="sldNum" sz="quarter" idx="12"/>
          </p:nvPr>
        </p:nvSpPr>
        <p:spPr/>
        <p:txBody>
          <a:bodyPr/>
          <a:lstStyle/>
          <a:p>
            <a:fld id="{297150FD-3852-4687-A7E4-4110A6513C7C}" type="slidenum">
              <a:rPr lang="en-AU" smtClean="0"/>
              <a:t>‹#›</a:t>
            </a:fld>
            <a:endParaRPr lang="en-AU"/>
          </a:p>
        </p:txBody>
      </p:sp>
    </p:spTree>
    <p:extLst>
      <p:ext uri="{BB962C8B-B14F-4D97-AF65-F5344CB8AC3E}">
        <p14:creationId xmlns:p14="http://schemas.microsoft.com/office/powerpoint/2010/main" val="27499379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B8C7E5-0BC1-47C6-B87E-0A367ACCA6C2}"/>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6C6E50A1-EF6B-44E8-9260-B098B861CFB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5D55DBA7-9AAA-42FC-8342-D6F583B84E25}"/>
              </a:ext>
            </a:extLst>
          </p:cNvPr>
          <p:cNvSpPr>
            <a:spLocks noGrp="1"/>
          </p:cNvSpPr>
          <p:nvPr>
            <p:ph type="dt" sz="half" idx="10"/>
          </p:nvPr>
        </p:nvSpPr>
        <p:spPr/>
        <p:txBody>
          <a:bodyPr/>
          <a:lstStyle/>
          <a:p>
            <a:fld id="{96CDC67E-D3B6-47F3-87BA-D4EA8A3D9125}" type="datetimeFigureOut">
              <a:rPr lang="en-AU" smtClean="0"/>
              <a:t>26/3/21</a:t>
            </a:fld>
            <a:endParaRPr lang="en-AU"/>
          </a:p>
        </p:txBody>
      </p:sp>
      <p:sp>
        <p:nvSpPr>
          <p:cNvPr id="5" name="Footer Placeholder 4">
            <a:extLst>
              <a:ext uri="{FF2B5EF4-FFF2-40B4-BE49-F238E27FC236}">
                <a16:creationId xmlns:a16="http://schemas.microsoft.com/office/drawing/2014/main" id="{10C2F8C0-60A1-4AD8-AB0A-9D608E813CD4}"/>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D46A086E-90AE-4D0F-AACD-C818B9F3030D}"/>
              </a:ext>
            </a:extLst>
          </p:cNvPr>
          <p:cNvSpPr>
            <a:spLocks noGrp="1"/>
          </p:cNvSpPr>
          <p:nvPr>
            <p:ph type="sldNum" sz="quarter" idx="12"/>
          </p:nvPr>
        </p:nvSpPr>
        <p:spPr/>
        <p:txBody>
          <a:bodyPr/>
          <a:lstStyle/>
          <a:p>
            <a:fld id="{297150FD-3852-4687-A7E4-4110A6513C7C}" type="slidenum">
              <a:rPr lang="en-AU" smtClean="0"/>
              <a:t>‹#›</a:t>
            </a:fld>
            <a:endParaRPr lang="en-AU"/>
          </a:p>
        </p:txBody>
      </p:sp>
    </p:spTree>
    <p:extLst>
      <p:ext uri="{BB962C8B-B14F-4D97-AF65-F5344CB8AC3E}">
        <p14:creationId xmlns:p14="http://schemas.microsoft.com/office/powerpoint/2010/main" val="29908934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E39AA74-A96C-4B28-BF43-1A0C9EC864B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03CED8A0-61E2-4961-8B03-1AC09CE8716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478C6A96-71F8-4324-8752-F6432761DD6F}"/>
              </a:ext>
            </a:extLst>
          </p:cNvPr>
          <p:cNvSpPr>
            <a:spLocks noGrp="1"/>
          </p:cNvSpPr>
          <p:nvPr>
            <p:ph type="dt" sz="half" idx="10"/>
          </p:nvPr>
        </p:nvSpPr>
        <p:spPr/>
        <p:txBody>
          <a:bodyPr/>
          <a:lstStyle/>
          <a:p>
            <a:fld id="{96CDC67E-D3B6-47F3-87BA-D4EA8A3D9125}" type="datetimeFigureOut">
              <a:rPr lang="en-AU" smtClean="0"/>
              <a:t>26/3/21</a:t>
            </a:fld>
            <a:endParaRPr lang="en-AU"/>
          </a:p>
        </p:txBody>
      </p:sp>
      <p:sp>
        <p:nvSpPr>
          <p:cNvPr id="5" name="Footer Placeholder 4">
            <a:extLst>
              <a:ext uri="{FF2B5EF4-FFF2-40B4-BE49-F238E27FC236}">
                <a16:creationId xmlns:a16="http://schemas.microsoft.com/office/drawing/2014/main" id="{E8B34208-03A0-47CA-9C97-979187167414}"/>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A4E556AA-765D-40F5-9590-D28A1F1CF379}"/>
              </a:ext>
            </a:extLst>
          </p:cNvPr>
          <p:cNvSpPr>
            <a:spLocks noGrp="1"/>
          </p:cNvSpPr>
          <p:nvPr>
            <p:ph type="sldNum" sz="quarter" idx="12"/>
          </p:nvPr>
        </p:nvSpPr>
        <p:spPr/>
        <p:txBody>
          <a:bodyPr/>
          <a:lstStyle/>
          <a:p>
            <a:fld id="{297150FD-3852-4687-A7E4-4110A6513C7C}" type="slidenum">
              <a:rPr lang="en-AU" smtClean="0"/>
              <a:t>‹#›</a:t>
            </a:fld>
            <a:endParaRPr lang="en-AU"/>
          </a:p>
        </p:txBody>
      </p:sp>
    </p:spTree>
    <p:extLst>
      <p:ext uri="{BB962C8B-B14F-4D97-AF65-F5344CB8AC3E}">
        <p14:creationId xmlns:p14="http://schemas.microsoft.com/office/powerpoint/2010/main" val="232234411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pic>
        <p:nvPicPr>
          <p:cNvPr id="10" name="Google Shape;10;p2" descr="paint_transparent1.png"/>
          <p:cNvPicPr preferRelativeResize="0"/>
          <p:nvPr/>
        </p:nvPicPr>
        <p:blipFill rotWithShape="1">
          <a:blip r:embed="rId3">
            <a:alphaModFix/>
          </a:blip>
          <a:srcRect l="55211"/>
          <a:stretch/>
        </p:blipFill>
        <p:spPr>
          <a:xfrm>
            <a:off x="2" y="0"/>
            <a:ext cx="5460903" cy="6858000"/>
          </a:xfrm>
          <a:prstGeom prst="rect">
            <a:avLst/>
          </a:prstGeom>
          <a:noFill/>
          <a:ln>
            <a:noFill/>
          </a:ln>
        </p:spPr>
      </p:pic>
      <p:sp>
        <p:nvSpPr>
          <p:cNvPr id="11" name="Google Shape;11;p2"/>
          <p:cNvSpPr txBox="1">
            <a:spLocks noGrp="1"/>
          </p:cNvSpPr>
          <p:nvPr>
            <p:ph type="ctrTitle"/>
          </p:nvPr>
        </p:nvSpPr>
        <p:spPr>
          <a:xfrm>
            <a:off x="4277500" y="4382967"/>
            <a:ext cx="7000400" cy="1546400"/>
          </a:xfrm>
          <a:prstGeom prst="rect">
            <a:avLst/>
          </a:prstGeom>
        </p:spPr>
        <p:txBody>
          <a:bodyPr spcFirstLastPara="1" wrap="square" lIns="91425" tIns="91425" rIns="91425" bIns="91425" anchor="b" anchorCtr="0">
            <a:noAutofit/>
          </a:bodyPr>
          <a:lstStyle>
            <a:lvl1pPr lvl="0" algn="r">
              <a:spcBef>
                <a:spcPts val="0"/>
              </a:spcBef>
              <a:spcAft>
                <a:spcPts val="0"/>
              </a:spcAft>
              <a:buClr>
                <a:srgbClr val="FFFFFF"/>
              </a:buClr>
              <a:buSzPts val="5000"/>
              <a:buFont typeface="Lato Light"/>
              <a:buNone/>
              <a:defRPr sz="6667">
                <a:solidFill>
                  <a:srgbClr val="FFFFFF"/>
                </a:solidFill>
                <a:latin typeface="Lato Light"/>
                <a:ea typeface="Lato Light"/>
                <a:cs typeface="Lato Light"/>
                <a:sym typeface="Lato Light"/>
              </a:defRPr>
            </a:lvl1pPr>
            <a:lvl2pPr lvl="1" algn="r">
              <a:spcBef>
                <a:spcPts val="0"/>
              </a:spcBef>
              <a:spcAft>
                <a:spcPts val="0"/>
              </a:spcAft>
              <a:buClr>
                <a:srgbClr val="FFFFFF"/>
              </a:buClr>
              <a:buSzPts val="5000"/>
              <a:buFont typeface="Lato Light"/>
              <a:buNone/>
              <a:defRPr sz="6667">
                <a:solidFill>
                  <a:srgbClr val="FFFFFF"/>
                </a:solidFill>
                <a:latin typeface="Lato Light"/>
                <a:ea typeface="Lato Light"/>
                <a:cs typeface="Lato Light"/>
                <a:sym typeface="Lato Light"/>
              </a:defRPr>
            </a:lvl2pPr>
            <a:lvl3pPr lvl="2" algn="r">
              <a:spcBef>
                <a:spcPts val="0"/>
              </a:spcBef>
              <a:spcAft>
                <a:spcPts val="0"/>
              </a:spcAft>
              <a:buClr>
                <a:srgbClr val="FFFFFF"/>
              </a:buClr>
              <a:buSzPts val="5000"/>
              <a:buFont typeface="Lato Light"/>
              <a:buNone/>
              <a:defRPr sz="6667">
                <a:solidFill>
                  <a:srgbClr val="FFFFFF"/>
                </a:solidFill>
                <a:latin typeface="Lato Light"/>
                <a:ea typeface="Lato Light"/>
                <a:cs typeface="Lato Light"/>
                <a:sym typeface="Lato Light"/>
              </a:defRPr>
            </a:lvl3pPr>
            <a:lvl4pPr lvl="3" algn="r">
              <a:spcBef>
                <a:spcPts val="0"/>
              </a:spcBef>
              <a:spcAft>
                <a:spcPts val="0"/>
              </a:spcAft>
              <a:buClr>
                <a:srgbClr val="FFFFFF"/>
              </a:buClr>
              <a:buSzPts val="5000"/>
              <a:buFont typeface="Lato Light"/>
              <a:buNone/>
              <a:defRPr sz="6667">
                <a:solidFill>
                  <a:srgbClr val="FFFFFF"/>
                </a:solidFill>
                <a:latin typeface="Lato Light"/>
                <a:ea typeface="Lato Light"/>
                <a:cs typeface="Lato Light"/>
                <a:sym typeface="Lato Light"/>
              </a:defRPr>
            </a:lvl4pPr>
            <a:lvl5pPr lvl="4" algn="r">
              <a:spcBef>
                <a:spcPts val="0"/>
              </a:spcBef>
              <a:spcAft>
                <a:spcPts val="0"/>
              </a:spcAft>
              <a:buClr>
                <a:srgbClr val="FFFFFF"/>
              </a:buClr>
              <a:buSzPts val="5000"/>
              <a:buFont typeface="Lato Light"/>
              <a:buNone/>
              <a:defRPr sz="6667">
                <a:solidFill>
                  <a:srgbClr val="FFFFFF"/>
                </a:solidFill>
                <a:latin typeface="Lato Light"/>
                <a:ea typeface="Lato Light"/>
                <a:cs typeface="Lato Light"/>
                <a:sym typeface="Lato Light"/>
              </a:defRPr>
            </a:lvl5pPr>
            <a:lvl6pPr lvl="5" algn="r">
              <a:spcBef>
                <a:spcPts val="0"/>
              </a:spcBef>
              <a:spcAft>
                <a:spcPts val="0"/>
              </a:spcAft>
              <a:buClr>
                <a:srgbClr val="FFFFFF"/>
              </a:buClr>
              <a:buSzPts val="5000"/>
              <a:buFont typeface="Lato Light"/>
              <a:buNone/>
              <a:defRPr sz="6667">
                <a:solidFill>
                  <a:srgbClr val="FFFFFF"/>
                </a:solidFill>
                <a:latin typeface="Lato Light"/>
                <a:ea typeface="Lato Light"/>
                <a:cs typeface="Lato Light"/>
                <a:sym typeface="Lato Light"/>
              </a:defRPr>
            </a:lvl6pPr>
            <a:lvl7pPr lvl="6" algn="r">
              <a:spcBef>
                <a:spcPts val="0"/>
              </a:spcBef>
              <a:spcAft>
                <a:spcPts val="0"/>
              </a:spcAft>
              <a:buClr>
                <a:srgbClr val="FFFFFF"/>
              </a:buClr>
              <a:buSzPts val="5000"/>
              <a:buFont typeface="Lato Light"/>
              <a:buNone/>
              <a:defRPr sz="6667">
                <a:solidFill>
                  <a:srgbClr val="FFFFFF"/>
                </a:solidFill>
                <a:latin typeface="Lato Light"/>
                <a:ea typeface="Lato Light"/>
                <a:cs typeface="Lato Light"/>
                <a:sym typeface="Lato Light"/>
              </a:defRPr>
            </a:lvl7pPr>
            <a:lvl8pPr lvl="7" algn="r">
              <a:spcBef>
                <a:spcPts val="0"/>
              </a:spcBef>
              <a:spcAft>
                <a:spcPts val="0"/>
              </a:spcAft>
              <a:buClr>
                <a:srgbClr val="FFFFFF"/>
              </a:buClr>
              <a:buSzPts val="5000"/>
              <a:buFont typeface="Lato Light"/>
              <a:buNone/>
              <a:defRPr sz="6667">
                <a:solidFill>
                  <a:srgbClr val="FFFFFF"/>
                </a:solidFill>
                <a:latin typeface="Lato Light"/>
                <a:ea typeface="Lato Light"/>
                <a:cs typeface="Lato Light"/>
                <a:sym typeface="Lato Light"/>
              </a:defRPr>
            </a:lvl8pPr>
            <a:lvl9pPr lvl="8" algn="r">
              <a:spcBef>
                <a:spcPts val="0"/>
              </a:spcBef>
              <a:spcAft>
                <a:spcPts val="0"/>
              </a:spcAft>
              <a:buClr>
                <a:srgbClr val="FFFFFF"/>
              </a:buClr>
              <a:buSzPts val="5000"/>
              <a:buFont typeface="Lato Light"/>
              <a:buNone/>
              <a:defRPr sz="6667">
                <a:solidFill>
                  <a:srgbClr val="FFFFFF"/>
                </a:solidFill>
                <a:latin typeface="Lato Light"/>
                <a:ea typeface="Lato Light"/>
                <a:cs typeface="Lato Light"/>
                <a:sym typeface="Lato Light"/>
              </a:defRPr>
            </a:lvl9pPr>
          </a:lstStyle>
          <a:p>
            <a:r>
              <a:rPr lang="en-US"/>
              <a:t>Click to edit Master title style</a:t>
            </a:r>
            <a:endParaRPr/>
          </a:p>
        </p:txBody>
      </p:sp>
    </p:spTree>
    <p:extLst>
      <p:ext uri="{BB962C8B-B14F-4D97-AF65-F5344CB8AC3E}">
        <p14:creationId xmlns:p14="http://schemas.microsoft.com/office/powerpoint/2010/main" val="191302055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pic>
        <p:nvPicPr>
          <p:cNvPr id="10" name="Google Shape;10;p2" descr="paint_transparent1.png"/>
          <p:cNvPicPr preferRelativeResize="0"/>
          <p:nvPr/>
        </p:nvPicPr>
        <p:blipFill rotWithShape="1">
          <a:blip r:embed="rId3">
            <a:alphaModFix/>
          </a:blip>
          <a:srcRect l="55211"/>
          <a:stretch/>
        </p:blipFill>
        <p:spPr>
          <a:xfrm>
            <a:off x="2" y="0"/>
            <a:ext cx="5460903" cy="6858000"/>
          </a:xfrm>
          <a:prstGeom prst="rect">
            <a:avLst/>
          </a:prstGeom>
          <a:noFill/>
          <a:ln>
            <a:noFill/>
          </a:ln>
        </p:spPr>
      </p:pic>
      <p:sp>
        <p:nvSpPr>
          <p:cNvPr id="11" name="Google Shape;11;p2"/>
          <p:cNvSpPr txBox="1">
            <a:spLocks noGrp="1"/>
          </p:cNvSpPr>
          <p:nvPr>
            <p:ph type="ctrTitle"/>
          </p:nvPr>
        </p:nvSpPr>
        <p:spPr>
          <a:xfrm>
            <a:off x="4277500" y="4382967"/>
            <a:ext cx="7000400" cy="1546400"/>
          </a:xfrm>
          <a:prstGeom prst="rect">
            <a:avLst/>
          </a:prstGeom>
        </p:spPr>
        <p:txBody>
          <a:bodyPr spcFirstLastPara="1" wrap="square" lIns="91425" tIns="91425" rIns="91425" bIns="91425" anchor="b" anchorCtr="0">
            <a:noAutofit/>
          </a:bodyPr>
          <a:lstStyle>
            <a:lvl1pPr lvl="0" algn="r">
              <a:spcBef>
                <a:spcPts val="0"/>
              </a:spcBef>
              <a:spcAft>
                <a:spcPts val="0"/>
              </a:spcAft>
              <a:buClr>
                <a:srgbClr val="FFFFFF"/>
              </a:buClr>
              <a:buSzPts val="5000"/>
              <a:buFont typeface="Lato Light"/>
              <a:buNone/>
              <a:defRPr sz="6667">
                <a:solidFill>
                  <a:srgbClr val="FFFFFF"/>
                </a:solidFill>
                <a:latin typeface="Lato Light"/>
                <a:ea typeface="Lato Light"/>
                <a:cs typeface="Lato Light"/>
                <a:sym typeface="Lato Light"/>
              </a:defRPr>
            </a:lvl1pPr>
            <a:lvl2pPr lvl="1" algn="r">
              <a:spcBef>
                <a:spcPts val="0"/>
              </a:spcBef>
              <a:spcAft>
                <a:spcPts val="0"/>
              </a:spcAft>
              <a:buClr>
                <a:srgbClr val="FFFFFF"/>
              </a:buClr>
              <a:buSzPts val="5000"/>
              <a:buFont typeface="Lato Light"/>
              <a:buNone/>
              <a:defRPr sz="6667">
                <a:solidFill>
                  <a:srgbClr val="FFFFFF"/>
                </a:solidFill>
                <a:latin typeface="Lato Light"/>
                <a:ea typeface="Lato Light"/>
                <a:cs typeface="Lato Light"/>
                <a:sym typeface="Lato Light"/>
              </a:defRPr>
            </a:lvl2pPr>
            <a:lvl3pPr lvl="2" algn="r">
              <a:spcBef>
                <a:spcPts val="0"/>
              </a:spcBef>
              <a:spcAft>
                <a:spcPts val="0"/>
              </a:spcAft>
              <a:buClr>
                <a:srgbClr val="FFFFFF"/>
              </a:buClr>
              <a:buSzPts val="5000"/>
              <a:buFont typeface="Lato Light"/>
              <a:buNone/>
              <a:defRPr sz="6667">
                <a:solidFill>
                  <a:srgbClr val="FFFFFF"/>
                </a:solidFill>
                <a:latin typeface="Lato Light"/>
                <a:ea typeface="Lato Light"/>
                <a:cs typeface="Lato Light"/>
                <a:sym typeface="Lato Light"/>
              </a:defRPr>
            </a:lvl3pPr>
            <a:lvl4pPr lvl="3" algn="r">
              <a:spcBef>
                <a:spcPts val="0"/>
              </a:spcBef>
              <a:spcAft>
                <a:spcPts val="0"/>
              </a:spcAft>
              <a:buClr>
                <a:srgbClr val="FFFFFF"/>
              </a:buClr>
              <a:buSzPts val="5000"/>
              <a:buFont typeface="Lato Light"/>
              <a:buNone/>
              <a:defRPr sz="6667">
                <a:solidFill>
                  <a:srgbClr val="FFFFFF"/>
                </a:solidFill>
                <a:latin typeface="Lato Light"/>
                <a:ea typeface="Lato Light"/>
                <a:cs typeface="Lato Light"/>
                <a:sym typeface="Lato Light"/>
              </a:defRPr>
            </a:lvl4pPr>
            <a:lvl5pPr lvl="4" algn="r">
              <a:spcBef>
                <a:spcPts val="0"/>
              </a:spcBef>
              <a:spcAft>
                <a:spcPts val="0"/>
              </a:spcAft>
              <a:buClr>
                <a:srgbClr val="FFFFFF"/>
              </a:buClr>
              <a:buSzPts val="5000"/>
              <a:buFont typeface="Lato Light"/>
              <a:buNone/>
              <a:defRPr sz="6667">
                <a:solidFill>
                  <a:srgbClr val="FFFFFF"/>
                </a:solidFill>
                <a:latin typeface="Lato Light"/>
                <a:ea typeface="Lato Light"/>
                <a:cs typeface="Lato Light"/>
                <a:sym typeface="Lato Light"/>
              </a:defRPr>
            </a:lvl5pPr>
            <a:lvl6pPr lvl="5" algn="r">
              <a:spcBef>
                <a:spcPts val="0"/>
              </a:spcBef>
              <a:spcAft>
                <a:spcPts val="0"/>
              </a:spcAft>
              <a:buClr>
                <a:srgbClr val="FFFFFF"/>
              </a:buClr>
              <a:buSzPts val="5000"/>
              <a:buFont typeface="Lato Light"/>
              <a:buNone/>
              <a:defRPr sz="6667">
                <a:solidFill>
                  <a:srgbClr val="FFFFFF"/>
                </a:solidFill>
                <a:latin typeface="Lato Light"/>
                <a:ea typeface="Lato Light"/>
                <a:cs typeface="Lato Light"/>
                <a:sym typeface="Lato Light"/>
              </a:defRPr>
            </a:lvl6pPr>
            <a:lvl7pPr lvl="6" algn="r">
              <a:spcBef>
                <a:spcPts val="0"/>
              </a:spcBef>
              <a:spcAft>
                <a:spcPts val="0"/>
              </a:spcAft>
              <a:buClr>
                <a:srgbClr val="FFFFFF"/>
              </a:buClr>
              <a:buSzPts val="5000"/>
              <a:buFont typeface="Lato Light"/>
              <a:buNone/>
              <a:defRPr sz="6667">
                <a:solidFill>
                  <a:srgbClr val="FFFFFF"/>
                </a:solidFill>
                <a:latin typeface="Lato Light"/>
                <a:ea typeface="Lato Light"/>
                <a:cs typeface="Lato Light"/>
                <a:sym typeface="Lato Light"/>
              </a:defRPr>
            </a:lvl7pPr>
            <a:lvl8pPr lvl="7" algn="r">
              <a:spcBef>
                <a:spcPts val="0"/>
              </a:spcBef>
              <a:spcAft>
                <a:spcPts val="0"/>
              </a:spcAft>
              <a:buClr>
                <a:srgbClr val="FFFFFF"/>
              </a:buClr>
              <a:buSzPts val="5000"/>
              <a:buFont typeface="Lato Light"/>
              <a:buNone/>
              <a:defRPr sz="6667">
                <a:solidFill>
                  <a:srgbClr val="FFFFFF"/>
                </a:solidFill>
                <a:latin typeface="Lato Light"/>
                <a:ea typeface="Lato Light"/>
                <a:cs typeface="Lato Light"/>
                <a:sym typeface="Lato Light"/>
              </a:defRPr>
            </a:lvl8pPr>
            <a:lvl9pPr lvl="8" algn="r">
              <a:spcBef>
                <a:spcPts val="0"/>
              </a:spcBef>
              <a:spcAft>
                <a:spcPts val="0"/>
              </a:spcAft>
              <a:buClr>
                <a:srgbClr val="FFFFFF"/>
              </a:buClr>
              <a:buSzPts val="5000"/>
              <a:buFont typeface="Lato Light"/>
              <a:buNone/>
              <a:defRPr sz="6667">
                <a:solidFill>
                  <a:srgbClr val="FFFFFF"/>
                </a:solidFill>
                <a:latin typeface="Lato Light"/>
                <a:ea typeface="Lato Light"/>
                <a:cs typeface="Lato Light"/>
                <a:sym typeface="Lato Light"/>
              </a:defRPr>
            </a:lvl9pPr>
          </a:lstStyle>
          <a:p>
            <a:r>
              <a:rPr lang="en-US"/>
              <a:t>Click to edit Master title style</a:t>
            </a:r>
            <a:endParaRPr/>
          </a:p>
        </p:txBody>
      </p:sp>
    </p:spTree>
    <p:extLst>
      <p:ext uri="{BB962C8B-B14F-4D97-AF65-F5344CB8AC3E}">
        <p14:creationId xmlns:p14="http://schemas.microsoft.com/office/powerpoint/2010/main" val="427500384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ubtitle">
  <p:cSld name="Subtitle">
    <p:bg>
      <p:bgPr>
        <a:blipFill>
          <a:blip r:embed="rId2">
            <a:alphaModFix/>
          </a:blip>
          <a:stretch>
            <a:fillRect/>
          </a:stretch>
        </a:blipFill>
        <a:effectLst/>
      </p:bgPr>
    </p:bg>
    <p:spTree>
      <p:nvGrpSpPr>
        <p:cNvPr id="1" name="Shape 12"/>
        <p:cNvGrpSpPr/>
        <p:nvPr/>
      </p:nvGrpSpPr>
      <p:grpSpPr>
        <a:xfrm>
          <a:off x="0" y="0"/>
          <a:ext cx="0" cy="0"/>
          <a:chOff x="0" y="0"/>
          <a:chExt cx="0" cy="0"/>
        </a:xfrm>
      </p:grpSpPr>
      <p:pic>
        <p:nvPicPr>
          <p:cNvPr id="13" name="Google Shape;13;p3" descr="paint_transparent4.png"/>
          <p:cNvPicPr preferRelativeResize="0"/>
          <p:nvPr/>
        </p:nvPicPr>
        <p:blipFill rotWithShape="1">
          <a:blip r:embed="rId3">
            <a:alphaModFix/>
          </a:blip>
          <a:srcRect r="49954"/>
          <a:stretch/>
        </p:blipFill>
        <p:spPr>
          <a:xfrm>
            <a:off x="6090568" y="0"/>
            <a:ext cx="6101433" cy="6858032"/>
          </a:xfrm>
          <a:prstGeom prst="rect">
            <a:avLst/>
          </a:prstGeom>
          <a:noFill/>
          <a:ln>
            <a:noFill/>
          </a:ln>
        </p:spPr>
      </p:pic>
      <p:sp>
        <p:nvSpPr>
          <p:cNvPr id="14" name="Google Shape;14;p3"/>
          <p:cNvSpPr/>
          <p:nvPr/>
        </p:nvSpPr>
        <p:spPr>
          <a:xfrm>
            <a:off x="0" y="-200"/>
            <a:ext cx="7067600" cy="6858000"/>
          </a:xfrm>
          <a:prstGeom prst="rect">
            <a:avLst/>
          </a:pr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15" name="Google Shape;15;p3"/>
          <p:cNvSpPr txBox="1">
            <a:spLocks noGrp="1"/>
          </p:cNvSpPr>
          <p:nvPr>
            <p:ph type="ctrTitle"/>
          </p:nvPr>
        </p:nvSpPr>
        <p:spPr>
          <a:xfrm>
            <a:off x="914400" y="3838333"/>
            <a:ext cx="5219600" cy="15464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6400"/>
            </a:lvl1pPr>
            <a:lvl2pPr lvl="1" rtl="0">
              <a:spcBef>
                <a:spcPts val="0"/>
              </a:spcBef>
              <a:spcAft>
                <a:spcPts val="0"/>
              </a:spcAft>
              <a:buSzPts val="4800"/>
              <a:buNone/>
              <a:defRPr sz="6400"/>
            </a:lvl2pPr>
            <a:lvl3pPr lvl="2" rtl="0">
              <a:spcBef>
                <a:spcPts val="0"/>
              </a:spcBef>
              <a:spcAft>
                <a:spcPts val="0"/>
              </a:spcAft>
              <a:buSzPts val="4800"/>
              <a:buNone/>
              <a:defRPr sz="6400"/>
            </a:lvl3pPr>
            <a:lvl4pPr lvl="3" rtl="0">
              <a:spcBef>
                <a:spcPts val="0"/>
              </a:spcBef>
              <a:spcAft>
                <a:spcPts val="0"/>
              </a:spcAft>
              <a:buSzPts val="4800"/>
              <a:buNone/>
              <a:defRPr sz="6400"/>
            </a:lvl4pPr>
            <a:lvl5pPr lvl="4" rtl="0">
              <a:spcBef>
                <a:spcPts val="0"/>
              </a:spcBef>
              <a:spcAft>
                <a:spcPts val="0"/>
              </a:spcAft>
              <a:buSzPts val="4800"/>
              <a:buNone/>
              <a:defRPr sz="6400"/>
            </a:lvl5pPr>
            <a:lvl6pPr lvl="5" rtl="0">
              <a:spcBef>
                <a:spcPts val="0"/>
              </a:spcBef>
              <a:spcAft>
                <a:spcPts val="0"/>
              </a:spcAft>
              <a:buSzPts val="4800"/>
              <a:buNone/>
              <a:defRPr sz="6400"/>
            </a:lvl6pPr>
            <a:lvl7pPr lvl="6" rtl="0">
              <a:spcBef>
                <a:spcPts val="0"/>
              </a:spcBef>
              <a:spcAft>
                <a:spcPts val="0"/>
              </a:spcAft>
              <a:buSzPts val="4800"/>
              <a:buNone/>
              <a:defRPr sz="6400"/>
            </a:lvl7pPr>
            <a:lvl8pPr lvl="7" rtl="0">
              <a:spcBef>
                <a:spcPts val="0"/>
              </a:spcBef>
              <a:spcAft>
                <a:spcPts val="0"/>
              </a:spcAft>
              <a:buSzPts val="4800"/>
              <a:buNone/>
              <a:defRPr sz="6400"/>
            </a:lvl8pPr>
            <a:lvl9pPr lvl="8" rtl="0">
              <a:spcBef>
                <a:spcPts val="0"/>
              </a:spcBef>
              <a:spcAft>
                <a:spcPts val="0"/>
              </a:spcAft>
              <a:buSzPts val="4800"/>
              <a:buNone/>
              <a:defRPr sz="6400"/>
            </a:lvl9pPr>
          </a:lstStyle>
          <a:p>
            <a:r>
              <a:rPr lang="en-US"/>
              <a:t>Click to edit Master title style</a:t>
            </a:r>
            <a:endParaRPr/>
          </a:p>
        </p:txBody>
      </p:sp>
      <p:sp>
        <p:nvSpPr>
          <p:cNvPr id="16" name="Google Shape;16;p3"/>
          <p:cNvSpPr txBox="1">
            <a:spLocks noGrp="1"/>
          </p:cNvSpPr>
          <p:nvPr>
            <p:ph type="subTitle" idx="1"/>
          </p:nvPr>
        </p:nvSpPr>
        <p:spPr>
          <a:xfrm>
            <a:off x="914400" y="5513939"/>
            <a:ext cx="5219600" cy="1046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1400"/>
              <a:buNone/>
              <a:defRPr sz="1867">
                <a:solidFill>
                  <a:schemeClr val="dk2"/>
                </a:solidFill>
              </a:defRPr>
            </a:lvl1pPr>
            <a:lvl2pPr lvl="1" rtl="0">
              <a:spcBef>
                <a:spcPts val="0"/>
              </a:spcBef>
              <a:spcAft>
                <a:spcPts val="0"/>
              </a:spcAft>
              <a:buClr>
                <a:schemeClr val="dk2"/>
              </a:buClr>
              <a:buSzPts val="1400"/>
              <a:buNone/>
              <a:defRPr sz="1867">
                <a:solidFill>
                  <a:schemeClr val="dk2"/>
                </a:solidFill>
              </a:defRPr>
            </a:lvl2pPr>
            <a:lvl3pPr lvl="2" rtl="0">
              <a:spcBef>
                <a:spcPts val="0"/>
              </a:spcBef>
              <a:spcAft>
                <a:spcPts val="0"/>
              </a:spcAft>
              <a:buClr>
                <a:schemeClr val="dk2"/>
              </a:buClr>
              <a:buSzPts val="1400"/>
              <a:buNone/>
              <a:defRPr sz="1867">
                <a:solidFill>
                  <a:schemeClr val="dk2"/>
                </a:solidFill>
              </a:defRPr>
            </a:lvl3pPr>
            <a:lvl4pPr lvl="3" rtl="0">
              <a:spcBef>
                <a:spcPts val="0"/>
              </a:spcBef>
              <a:spcAft>
                <a:spcPts val="0"/>
              </a:spcAft>
              <a:buClr>
                <a:schemeClr val="dk2"/>
              </a:buClr>
              <a:buSzPts val="1400"/>
              <a:buNone/>
              <a:defRPr sz="1867">
                <a:solidFill>
                  <a:schemeClr val="dk2"/>
                </a:solidFill>
              </a:defRPr>
            </a:lvl4pPr>
            <a:lvl5pPr lvl="4" rtl="0">
              <a:spcBef>
                <a:spcPts val="0"/>
              </a:spcBef>
              <a:spcAft>
                <a:spcPts val="0"/>
              </a:spcAft>
              <a:buClr>
                <a:schemeClr val="dk2"/>
              </a:buClr>
              <a:buSzPts val="1400"/>
              <a:buNone/>
              <a:defRPr sz="1867">
                <a:solidFill>
                  <a:schemeClr val="dk2"/>
                </a:solidFill>
              </a:defRPr>
            </a:lvl5pPr>
            <a:lvl6pPr lvl="5" rtl="0">
              <a:spcBef>
                <a:spcPts val="0"/>
              </a:spcBef>
              <a:spcAft>
                <a:spcPts val="0"/>
              </a:spcAft>
              <a:buClr>
                <a:schemeClr val="dk2"/>
              </a:buClr>
              <a:buSzPts val="1400"/>
              <a:buNone/>
              <a:defRPr sz="1867">
                <a:solidFill>
                  <a:schemeClr val="dk2"/>
                </a:solidFill>
              </a:defRPr>
            </a:lvl6pPr>
            <a:lvl7pPr lvl="6" rtl="0">
              <a:spcBef>
                <a:spcPts val="0"/>
              </a:spcBef>
              <a:spcAft>
                <a:spcPts val="0"/>
              </a:spcAft>
              <a:buClr>
                <a:schemeClr val="dk2"/>
              </a:buClr>
              <a:buSzPts val="1400"/>
              <a:buNone/>
              <a:defRPr sz="1867">
                <a:solidFill>
                  <a:schemeClr val="dk2"/>
                </a:solidFill>
              </a:defRPr>
            </a:lvl7pPr>
            <a:lvl8pPr lvl="7" rtl="0">
              <a:spcBef>
                <a:spcPts val="0"/>
              </a:spcBef>
              <a:spcAft>
                <a:spcPts val="0"/>
              </a:spcAft>
              <a:buClr>
                <a:schemeClr val="dk2"/>
              </a:buClr>
              <a:buSzPts val="1400"/>
              <a:buNone/>
              <a:defRPr sz="1867">
                <a:solidFill>
                  <a:schemeClr val="dk2"/>
                </a:solidFill>
              </a:defRPr>
            </a:lvl8pPr>
            <a:lvl9pPr lvl="8" rtl="0">
              <a:spcBef>
                <a:spcPts val="0"/>
              </a:spcBef>
              <a:spcAft>
                <a:spcPts val="0"/>
              </a:spcAft>
              <a:buClr>
                <a:schemeClr val="dk2"/>
              </a:buClr>
              <a:buSzPts val="1400"/>
              <a:buNone/>
              <a:defRPr sz="1867">
                <a:solidFill>
                  <a:schemeClr val="dk2"/>
                </a:solidFill>
              </a:defRPr>
            </a:lvl9pPr>
          </a:lstStyle>
          <a:p>
            <a:r>
              <a:rPr lang="en-US"/>
              <a:t>Click to edit Master subtitle style</a:t>
            </a:r>
            <a:endParaRPr/>
          </a:p>
        </p:txBody>
      </p:sp>
    </p:spTree>
    <p:extLst>
      <p:ext uri="{BB962C8B-B14F-4D97-AF65-F5344CB8AC3E}">
        <p14:creationId xmlns:p14="http://schemas.microsoft.com/office/powerpoint/2010/main" val="231319866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Quote">
  <p:cSld name="Quote">
    <p:bg>
      <p:bgPr>
        <a:blipFill>
          <a:blip r:embed="rId2">
            <a:alphaModFix/>
          </a:blip>
          <a:stretch>
            <a:fillRect/>
          </a:stretch>
        </a:blipFill>
        <a:effectLst/>
      </p:bgPr>
    </p:bg>
    <p:spTree>
      <p:nvGrpSpPr>
        <p:cNvPr id="1" name="Shape 17"/>
        <p:cNvGrpSpPr/>
        <p:nvPr/>
      </p:nvGrpSpPr>
      <p:grpSpPr>
        <a:xfrm>
          <a:off x="0" y="0"/>
          <a:ext cx="0" cy="0"/>
          <a:chOff x="0" y="0"/>
          <a:chExt cx="0" cy="0"/>
        </a:xfrm>
      </p:grpSpPr>
      <p:pic>
        <p:nvPicPr>
          <p:cNvPr id="18" name="Google Shape;18;p4" descr="paint_transparent4.png"/>
          <p:cNvPicPr preferRelativeResize="0"/>
          <p:nvPr/>
        </p:nvPicPr>
        <p:blipFill>
          <a:blip r:embed="rId3">
            <a:alphaModFix/>
          </a:blip>
          <a:stretch>
            <a:fillRect/>
          </a:stretch>
        </p:blipFill>
        <p:spPr>
          <a:xfrm>
            <a:off x="0" y="-15"/>
            <a:ext cx="12192000" cy="6858017"/>
          </a:xfrm>
          <a:prstGeom prst="rect">
            <a:avLst/>
          </a:prstGeom>
          <a:noFill/>
          <a:ln>
            <a:noFill/>
          </a:ln>
        </p:spPr>
      </p:pic>
      <p:sp>
        <p:nvSpPr>
          <p:cNvPr id="19" name="Google Shape;19;p4"/>
          <p:cNvSpPr txBox="1">
            <a:spLocks noGrp="1"/>
          </p:cNvSpPr>
          <p:nvPr>
            <p:ph type="body" idx="1"/>
          </p:nvPr>
        </p:nvSpPr>
        <p:spPr>
          <a:xfrm>
            <a:off x="3311133" y="1114833"/>
            <a:ext cx="5569600" cy="4628400"/>
          </a:xfrm>
          <a:prstGeom prst="rect">
            <a:avLst/>
          </a:prstGeom>
        </p:spPr>
        <p:txBody>
          <a:bodyPr spcFirstLastPara="1" wrap="square" lIns="91425" tIns="91425" rIns="91425" bIns="91425" anchor="ctr" anchorCtr="0">
            <a:noAutofit/>
          </a:bodyPr>
          <a:lstStyle>
            <a:lvl1pPr marL="609585" lvl="0" indent="-507987" algn="ctr" rtl="0">
              <a:spcBef>
                <a:spcPts val="800"/>
              </a:spcBef>
              <a:spcAft>
                <a:spcPts val="0"/>
              </a:spcAft>
              <a:buClr>
                <a:srgbClr val="FFFFFF"/>
              </a:buClr>
              <a:buSzPts val="2400"/>
              <a:buChar char="×"/>
              <a:defRPr sz="3200" i="1">
                <a:solidFill>
                  <a:srgbClr val="FFFFFF"/>
                </a:solidFill>
              </a:defRPr>
            </a:lvl1pPr>
            <a:lvl2pPr marL="1219170" lvl="1" indent="-507987" algn="ctr" rtl="0">
              <a:spcBef>
                <a:spcPts val="0"/>
              </a:spcBef>
              <a:spcAft>
                <a:spcPts val="0"/>
              </a:spcAft>
              <a:buClr>
                <a:srgbClr val="FFFFFF"/>
              </a:buClr>
              <a:buSzPts val="2400"/>
              <a:buChar char="×"/>
              <a:defRPr sz="3200" i="1">
                <a:solidFill>
                  <a:srgbClr val="FFFFFF"/>
                </a:solidFill>
              </a:defRPr>
            </a:lvl2pPr>
            <a:lvl3pPr marL="1828754" lvl="2" indent="-507987" algn="ctr" rtl="0">
              <a:spcBef>
                <a:spcPts val="0"/>
              </a:spcBef>
              <a:spcAft>
                <a:spcPts val="0"/>
              </a:spcAft>
              <a:buClr>
                <a:srgbClr val="FFFFFF"/>
              </a:buClr>
              <a:buSzPts val="2400"/>
              <a:buChar char="×"/>
              <a:defRPr sz="3200" i="1">
                <a:solidFill>
                  <a:srgbClr val="FFFFFF"/>
                </a:solidFill>
              </a:defRPr>
            </a:lvl3pPr>
            <a:lvl4pPr marL="2438339" lvl="3" indent="-507987" algn="ctr" rtl="0">
              <a:spcBef>
                <a:spcPts val="0"/>
              </a:spcBef>
              <a:spcAft>
                <a:spcPts val="0"/>
              </a:spcAft>
              <a:buClr>
                <a:srgbClr val="FFFFFF"/>
              </a:buClr>
              <a:buSzPts val="2400"/>
              <a:buChar char="×"/>
              <a:defRPr sz="3200" i="1">
                <a:solidFill>
                  <a:srgbClr val="FFFFFF"/>
                </a:solidFill>
              </a:defRPr>
            </a:lvl4pPr>
            <a:lvl5pPr marL="3047924" lvl="4" indent="-507987" algn="ctr" rtl="0">
              <a:spcBef>
                <a:spcPts val="0"/>
              </a:spcBef>
              <a:spcAft>
                <a:spcPts val="0"/>
              </a:spcAft>
              <a:buClr>
                <a:srgbClr val="FFFFFF"/>
              </a:buClr>
              <a:buSzPts val="2400"/>
              <a:buChar char="○"/>
              <a:defRPr sz="3200" i="1">
                <a:solidFill>
                  <a:srgbClr val="FFFFFF"/>
                </a:solidFill>
              </a:defRPr>
            </a:lvl5pPr>
            <a:lvl6pPr marL="3657509" lvl="5" indent="-507987" algn="ctr" rtl="0">
              <a:spcBef>
                <a:spcPts val="0"/>
              </a:spcBef>
              <a:spcAft>
                <a:spcPts val="0"/>
              </a:spcAft>
              <a:buClr>
                <a:srgbClr val="FFFFFF"/>
              </a:buClr>
              <a:buSzPts val="2400"/>
              <a:buChar char="■"/>
              <a:defRPr sz="3200" i="1">
                <a:solidFill>
                  <a:srgbClr val="FFFFFF"/>
                </a:solidFill>
              </a:defRPr>
            </a:lvl6pPr>
            <a:lvl7pPr marL="4267093" lvl="6" indent="-507987" algn="ctr" rtl="0">
              <a:spcBef>
                <a:spcPts val="0"/>
              </a:spcBef>
              <a:spcAft>
                <a:spcPts val="0"/>
              </a:spcAft>
              <a:buClr>
                <a:srgbClr val="FFFFFF"/>
              </a:buClr>
              <a:buSzPts val="2400"/>
              <a:buChar char="●"/>
              <a:defRPr sz="3200" i="1">
                <a:solidFill>
                  <a:srgbClr val="FFFFFF"/>
                </a:solidFill>
              </a:defRPr>
            </a:lvl7pPr>
            <a:lvl8pPr marL="4876678" lvl="7" indent="-507987" algn="ctr" rtl="0">
              <a:spcBef>
                <a:spcPts val="0"/>
              </a:spcBef>
              <a:spcAft>
                <a:spcPts val="0"/>
              </a:spcAft>
              <a:buClr>
                <a:srgbClr val="FFFFFF"/>
              </a:buClr>
              <a:buSzPts val="2400"/>
              <a:buChar char="○"/>
              <a:defRPr sz="3200" i="1">
                <a:solidFill>
                  <a:srgbClr val="FFFFFF"/>
                </a:solidFill>
              </a:defRPr>
            </a:lvl8pPr>
            <a:lvl9pPr marL="5486263" lvl="8" indent="-507987" algn="ctr">
              <a:spcBef>
                <a:spcPts val="0"/>
              </a:spcBef>
              <a:spcAft>
                <a:spcPts val="0"/>
              </a:spcAft>
              <a:buClr>
                <a:srgbClr val="FFFFFF"/>
              </a:buClr>
              <a:buSzPts val="2400"/>
              <a:buChar char="■"/>
              <a:defRPr sz="3200" i="1">
                <a:solidFill>
                  <a:srgbClr val="FFFFFF"/>
                </a:solidFill>
              </a:defRPr>
            </a:lvl9pPr>
          </a:lstStyle>
          <a:p>
            <a:pPr lvl="0"/>
            <a:r>
              <a:rPr lang="en-US"/>
              <a:t>Click to edit Master text styles</a:t>
            </a:r>
          </a:p>
        </p:txBody>
      </p:sp>
      <p:sp>
        <p:nvSpPr>
          <p:cNvPr id="20" name="Google Shape;20;p4"/>
          <p:cNvSpPr txBox="1">
            <a:spLocks noGrp="1"/>
          </p:cNvSpPr>
          <p:nvPr>
            <p:ph type="sldNum" idx="12"/>
          </p:nvPr>
        </p:nvSpPr>
        <p:spPr>
          <a:xfrm>
            <a:off x="5730200" y="6231535"/>
            <a:ext cx="731600" cy="524800"/>
          </a:xfrm>
          <a:prstGeom prst="rect">
            <a:avLst/>
          </a:prstGeom>
        </p:spPr>
        <p:txBody>
          <a:bodyPr spcFirstLastPara="1" wrap="square" lIns="91425" tIns="91425" rIns="91425" bIns="91425" anchor="ctr" anchorCtr="0">
            <a:noAutofit/>
          </a:bodyPr>
          <a:lstStyle>
            <a:lvl1pPr lvl="0" algn="ctr">
              <a:buNone/>
              <a:defRPr/>
            </a:lvl1pPr>
            <a:lvl2pPr lvl="1" algn="ctr">
              <a:buNone/>
              <a:defRPr/>
            </a:lvl2pPr>
            <a:lvl3pPr lvl="2" algn="ctr">
              <a:buNone/>
              <a:defRPr/>
            </a:lvl3pPr>
            <a:lvl4pPr lvl="3" algn="ctr">
              <a:buNone/>
              <a:defRPr/>
            </a:lvl4pPr>
            <a:lvl5pPr lvl="4" algn="ctr">
              <a:buNone/>
              <a:defRPr/>
            </a:lvl5pPr>
            <a:lvl6pPr lvl="5" algn="ctr">
              <a:buNone/>
              <a:defRPr/>
            </a:lvl6pPr>
            <a:lvl7pPr lvl="6" algn="ctr">
              <a:buNone/>
              <a:defRPr/>
            </a:lvl7pPr>
            <a:lvl8pPr lvl="7" algn="ctr">
              <a:buNone/>
              <a:defRPr/>
            </a:lvl8pPr>
            <a:lvl9pPr lvl="8" algn="ctr">
              <a:buNone/>
              <a:defRPr/>
            </a:lvl9pPr>
          </a:lstStyle>
          <a:p>
            <a:fld id="{83AFED41-0ED1-6743-93D4-DDA5B5AF0CE4}" type="slidenum">
              <a:rPr lang="en-US" smtClean="0"/>
              <a:t>‹#›</a:t>
            </a:fld>
            <a:endParaRPr lang="en-US"/>
          </a:p>
        </p:txBody>
      </p:sp>
    </p:spTree>
    <p:extLst>
      <p:ext uri="{BB962C8B-B14F-4D97-AF65-F5344CB8AC3E}">
        <p14:creationId xmlns:p14="http://schemas.microsoft.com/office/powerpoint/2010/main" val="299627839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 1 column" type="tx">
  <p:cSld name="Title + 1 column">
    <p:bg>
      <p:bgPr>
        <a:blipFill>
          <a:blip r:embed="rId2">
            <a:alphaModFix/>
          </a:blip>
          <a:stretch>
            <a:fillRect/>
          </a:stretch>
        </a:blipFill>
        <a:effectLst/>
      </p:bgPr>
    </p:bg>
    <p:spTree>
      <p:nvGrpSpPr>
        <p:cNvPr id="1" name="Shape 21"/>
        <p:cNvGrpSpPr/>
        <p:nvPr/>
      </p:nvGrpSpPr>
      <p:grpSpPr>
        <a:xfrm>
          <a:off x="0" y="0"/>
          <a:ext cx="0" cy="0"/>
          <a:chOff x="0" y="0"/>
          <a:chExt cx="0" cy="0"/>
        </a:xfrm>
      </p:grpSpPr>
      <p:pic>
        <p:nvPicPr>
          <p:cNvPr id="22" name="Google Shape;22;p5" descr="paint_transparent1.png"/>
          <p:cNvPicPr preferRelativeResize="0"/>
          <p:nvPr/>
        </p:nvPicPr>
        <p:blipFill>
          <a:blip r:embed="rId3">
            <a:alphaModFix/>
          </a:blip>
          <a:stretch>
            <a:fillRect/>
          </a:stretch>
        </p:blipFill>
        <p:spPr>
          <a:xfrm>
            <a:off x="0" y="0"/>
            <a:ext cx="12192000" cy="6858000"/>
          </a:xfrm>
          <a:prstGeom prst="rect">
            <a:avLst/>
          </a:prstGeom>
          <a:noFill/>
          <a:ln>
            <a:noFill/>
          </a:ln>
        </p:spPr>
      </p:pic>
      <p:sp>
        <p:nvSpPr>
          <p:cNvPr id="23" name="Google Shape;23;p5"/>
          <p:cNvSpPr txBox="1">
            <a:spLocks noGrp="1"/>
          </p:cNvSpPr>
          <p:nvPr>
            <p:ph type="title"/>
          </p:nvPr>
        </p:nvSpPr>
        <p:spPr>
          <a:xfrm>
            <a:off x="609600" y="1798633"/>
            <a:ext cx="7348400" cy="1143200"/>
          </a:xfrm>
          <a:prstGeom prst="rect">
            <a:avLst/>
          </a:prstGeom>
        </p:spPr>
        <p:txBody>
          <a:bodyPr spcFirstLastPara="1" wrap="square" lIns="91425" tIns="91425" rIns="91425" bIns="91425" anchor="b" anchorCtr="0">
            <a:noAutofit/>
          </a:bodyPr>
          <a:lstStyle>
            <a:lvl1pPr lvl="0">
              <a:spcBef>
                <a:spcPts val="0"/>
              </a:spcBef>
              <a:spcAft>
                <a:spcPts val="0"/>
              </a:spcAft>
              <a:buSzPts val="4800"/>
              <a:buFont typeface="Lato Hairline"/>
              <a:buNone/>
              <a:defRPr>
                <a:latin typeface="Lato Hairline"/>
                <a:ea typeface="Lato Hairline"/>
                <a:cs typeface="Lato Hairline"/>
                <a:sym typeface="Lato Hairline"/>
              </a:defRPr>
            </a:lvl1pPr>
            <a:lvl2pPr lvl="1">
              <a:spcBef>
                <a:spcPts val="0"/>
              </a:spcBef>
              <a:spcAft>
                <a:spcPts val="0"/>
              </a:spcAft>
              <a:buSzPts val="4800"/>
              <a:buFont typeface="Lato Hairline"/>
              <a:buNone/>
              <a:defRPr>
                <a:latin typeface="Lato Hairline"/>
                <a:ea typeface="Lato Hairline"/>
                <a:cs typeface="Lato Hairline"/>
                <a:sym typeface="Lato Hairline"/>
              </a:defRPr>
            </a:lvl2pPr>
            <a:lvl3pPr lvl="2">
              <a:spcBef>
                <a:spcPts val="0"/>
              </a:spcBef>
              <a:spcAft>
                <a:spcPts val="0"/>
              </a:spcAft>
              <a:buSzPts val="4800"/>
              <a:buFont typeface="Lato Hairline"/>
              <a:buNone/>
              <a:defRPr>
                <a:latin typeface="Lato Hairline"/>
                <a:ea typeface="Lato Hairline"/>
                <a:cs typeface="Lato Hairline"/>
                <a:sym typeface="Lato Hairline"/>
              </a:defRPr>
            </a:lvl3pPr>
            <a:lvl4pPr lvl="3">
              <a:spcBef>
                <a:spcPts val="0"/>
              </a:spcBef>
              <a:spcAft>
                <a:spcPts val="0"/>
              </a:spcAft>
              <a:buSzPts val="4800"/>
              <a:buFont typeface="Lato Hairline"/>
              <a:buNone/>
              <a:defRPr>
                <a:latin typeface="Lato Hairline"/>
                <a:ea typeface="Lato Hairline"/>
                <a:cs typeface="Lato Hairline"/>
                <a:sym typeface="Lato Hairline"/>
              </a:defRPr>
            </a:lvl4pPr>
            <a:lvl5pPr lvl="4">
              <a:spcBef>
                <a:spcPts val="0"/>
              </a:spcBef>
              <a:spcAft>
                <a:spcPts val="0"/>
              </a:spcAft>
              <a:buSzPts val="4800"/>
              <a:buFont typeface="Lato Hairline"/>
              <a:buNone/>
              <a:defRPr>
                <a:latin typeface="Lato Hairline"/>
                <a:ea typeface="Lato Hairline"/>
                <a:cs typeface="Lato Hairline"/>
                <a:sym typeface="Lato Hairline"/>
              </a:defRPr>
            </a:lvl5pPr>
            <a:lvl6pPr lvl="5">
              <a:spcBef>
                <a:spcPts val="0"/>
              </a:spcBef>
              <a:spcAft>
                <a:spcPts val="0"/>
              </a:spcAft>
              <a:buSzPts val="4800"/>
              <a:buFont typeface="Lato Hairline"/>
              <a:buNone/>
              <a:defRPr>
                <a:latin typeface="Lato Hairline"/>
                <a:ea typeface="Lato Hairline"/>
                <a:cs typeface="Lato Hairline"/>
                <a:sym typeface="Lato Hairline"/>
              </a:defRPr>
            </a:lvl6pPr>
            <a:lvl7pPr lvl="6">
              <a:spcBef>
                <a:spcPts val="0"/>
              </a:spcBef>
              <a:spcAft>
                <a:spcPts val="0"/>
              </a:spcAft>
              <a:buSzPts val="4800"/>
              <a:buFont typeface="Lato Hairline"/>
              <a:buNone/>
              <a:defRPr>
                <a:latin typeface="Lato Hairline"/>
                <a:ea typeface="Lato Hairline"/>
                <a:cs typeface="Lato Hairline"/>
                <a:sym typeface="Lato Hairline"/>
              </a:defRPr>
            </a:lvl7pPr>
            <a:lvl8pPr lvl="7">
              <a:spcBef>
                <a:spcPts val="0"/>
              </a:spcBef>
              <a:spcAft>
                <a:spcPts val="0"/>
              </a:spcAft>
              <a:buSzPts val="4800"/>
              <a:buFont typeface="Lato Hairline"/>
              <a:buNone/>
              <a:defRPr>
                <a:latin typeface="Lato Hairline"/>
                <a:ea typeface="Lato Hairline"/>
                <a:cs typeface="Lato Hairline"/>
                <a:sym typeface="Lato Hairline"/>
              </a:defRPr>
            </a:lvl8pPr>
            <a:lvl9pPr lvl="8">
              <a:spcBef>
                <a:spcPts val="0"/>
              </a:spcBef>
              <a:spcAft>
                <a:spcPts val="0"/>
              </a:spcAft>
              <a:buSzPts val="4800"/>
              <a:buFont typeface="Lato Hairline"/>
              <a:buNone/>
              <a:defRPr>
                <a:latin typeface="Lato Hairline"/>
                <a:ea typeface="Lato Hairline"/>
                <a:cs typeface="Lato Hairline"/>
                <a:sym typeface="Lato Hairline"/>
              </a:defRPr>
            </a:lvl9pPr>
          </a:lstStyle>
          <a:p>
            <a:r>
              <a:rPr lang="en-US"/>
              <a:t>Click to edit Master title style</a:t>
            </a:r>
            <a:endParaRPr/>
          </a:p>
        </p:txBody>
      </p:sp>
      <p:sp>
        <p:nvSpPr>
          <p:cNvPr id="24" name="Google Shape;24;p5"/>
          <p:cNvSpPr txBox="1">
            <a:spLocks noGrp="1"/>
          </p:cNvSpPr>
          <p:nvPr>
            <p:ph type="body" idx="1"/>
          </p:nvPr>
        </p:nvSpPr>
        <p:spPr>
          <a:xfrm>
            <a:off x="609600" y="2992533"/>
            <a:ext cx="7348400" cy="3473600"/>
          </a:xfrm>
          <a:prstGeom prst="rect">
            <a:avLst/>
          </a:prstGeom>
        </p:spPr>
        <p:txBody>
          <a:bodyPr spcFirstLastPara="1" wrap="square" lIns="91425" tIns="91425" rIns="91425" bIns="91425" anchor="t" anchorCtr="0">
            <a:noAutofit/>
          </a:bodyPr>
          <a:lstStyle>
            <a:lvl1pPr marL="609585" lvl="0" indent="-457189">
              <a:spcBef>
                <a:spcPts val="800"/>
              </a:spcBef>
              <a:spcAft>
                <a:spcPts val="0"/>
              </a:spcAft>
              <a:buSzPts val="1800"/>
              <a:buChar char="×"/>
              <a:defRPr/>
            </a:lvl1pPr>
            <a:lvl2pPr marL="1219170" lvl="1" indent="-457189">
              <a:spcBef>
                <a:spcPts val="0"/>
              </a:spcBef>
              <a:spcAft>
                <a:spcPts val="0"/>
              </a:spcAft>
              <a:buSzPts val="1800"/>
              <a:buChar char="×"/>
              <a:defRPr/>
            </a:lvl2pPr>
            <a:lvl3pPr marL="1828754" lvl="2" indent="-457189">
              <a:spcBef>
                <a:spcPts val="0"/>
              </a:spcBef>
              <a:spcAft>
                <a:spcPts val="0"/>
              </a:spcAft>
              <a:buSzPts val="1800"/>
              <a:buChar char="×"/>
              <a:defRPr/>
            </a:lvl3pPr>
            <a:lvl4pPr marL="2438339" lvl="3" indent="-457189">
              <a:spcBef>
                <a:spcPts val="0"/>
              </a:spcBef>
              <a:spcAft>
                <a:spcPts val="0"/>
              </a:spcAft>
              <a:buSzPts val="1800"/>
              <a:buChar char="×"/>
              <a:defRPr/>
            </a:lvl4pPr>
            <a:lvl5pPr marL="3047924" lvl="4" indent="-457189">
              <a:spcBef>
                <a:spcPts val="0"/>
              </a:spcBef>
              <a:spcAft>
                <a:spcPts val="0"/>
              </a:spcAft>
              <a:buSzPts val="1800"/>
              <a:buChar char="○"/>
              <a:defRPr/>
            </a:lvl5pPr>
            <a:lvl6pPr marL="3657509" lvl="5" indent="-457189">
              <a:spcBef>
                <a:spcPts val="0"/>
              </a:spcBef>
              <a:spcAft>
                <a:spcPts val="0"/>
              </a:spcAft>
              <a:buSzPts val="1800"/>
              <a:buChar char="■"/>
              <a:defRPr/>
            </a:lvl6pPr>
            <a:lvl7pPr marL="4267093" lvl="6" indent="-457189">
              <a:spcBef>
                <a:spcPts val="0"/>
              </a:spcBef>
              <a:spcAft>
                <a:spcPts val="0"/>
              </a:spcAft>
              <a:buSzPts val="1800"/>
              <a:buChar char="●"/>
              <a:defRPr/>
            </a:lvl7pPr>
            <a:lvl8pPr marL="4876678" lvl="7" indent="-457189">
              <a:spcBef>
                <a:spcPts val="0"/>
              </a:spcBef>
              <a:spcAft>
                <a:spcPts val="0"/>
              </a:spcAft>
              <a:buSzPts val="1800"/>
              <a:buChar char="○"/>
              <a:defRPr/>
            </a:lvl8pPr>
            <a:lvl9pPr marL="5486263" lvl="8" indent="-457189">
              <a:spcBef>
                <a:spcPts val="0"/>
              </a:spcBef>
              <a:spcAft>
                <a:spcPts val="0"/>
              </a:spcAft>
              <a:buSzPts val="1800"/>
              <a:buChar char="■"/>
              <a:defRPr/>
            </a:lvl9pPr>
          </a:lstStyle>
          <a:p>
            <a:pPr lvl="0"/>
            <a:r>
              <a:rPr lang="en-US"/>
              <a:t>Click to edit Master text styles</a:t>
            </a:r>
          </a:p>
        </p:txBody>
      </p:sp>
      <p:sp>
        <p:nvSpPr>
          <p:cNvPr id="25" name="Google Shape;25;p5"/>
          <p:cNvSpPr txBox="1">
            <a:spLocks noGrp="1"/>
          </p:cNvSpPr>
          <p:nvPr>
            <p:ph type="sldNum" idx="12"/>
          </p:nvPr>
        </p:nvSpPr>
        <p:spPr>
          <a:xfrm>
            <a:off x="11307445" y="6231535"/>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83AFED41-0ED1-6743-93D4-DDA5B5AF0CE4}" type="slidenum">
              <a:rPr lang="en-US" smtClean="0"/>
              <a:t>‹#›</a:t>
            </a:fld>
            <a:endParaRPr lang="en-US"/>
          </a:p>
        </p:txBody>
      </p:sp>
    </p:spTree>
    <p:extLst>
      <p:ext uri="{BB962C8B-B14F-4D97-AF65-F5344CB8AC3E}">
        <p14:creationId xmlns:p14="http://schemas.microsoft.com/office/powerpoint/2010/main" val="384394921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 2 columns" type="twoColTx">
  <p:cSld name="Title + 2 columns">
    <p:bg>
      <p:bgPr>
        <a:blipFill>
          <a:blip r:embed="rId2">
            <a:alphaModFix/>
          </a:blip>
          <a:stretch>
            <a:fillRect/>
          </a:stretch>
        </a:blipFill>
        <a:effectLst/>
      </p:bgPr>
    </p:bg>
    <p:spTree>
      <p:nvGrpSpPr>
        <p:cNvPr id="1" name="Shape 26"/>
        <p:cNvGrpSpPr/>
        <p:nvPr/>
      </p:nvGrpSpPr>
      <p:grpSpPr>
        <a:xfrm>
          <a:off x="0" y="0"/>
          <a:ext cx="0" cy="0"/>
          <a:chOff x="0" y="0"/>
          <a:chExt cx="0" cy="0"/>
        </a:xfrm>
      </p:grpSpPr>
      <p:pic>
        <p:nvPicPr>
          <p:cNvPr id="27" name="Google Shape;27;p6" descr="paint_transparent1.png"/>
          <p:cNvPicPr preferRelativeResize="0"/>
          <p:nvPr/>
        </p:nvPicPr>
        <p:blipFill>
          <a:blip r:embed="rId3">
            <a:alphaModFix/>
          </a:blip>
          <a:stretch>
            <a:fillRect/>
          </a:stretch>
        </p:blipFill>
        <p:spPr>
          <a:xfrm>
            <a:off x="0" y="0"/>
            <a:ext cx="12192000" cy="6858000"/>
          </a:xfrm>
          <a:prstGeom prst="rect">
            <a:avLst/>
          </a:prstGeom>
          <a:noFill/>
          <a:ln>
            <a:noFill/>
          </a:ln>
        </p:spPr>
      </p:pic>
      <p:sp>
        <p:nvSpPr>
          <p:cNvPr id="28" name="Google Shape;28;p6"/>
          <p:cNvSpPr txBox="1">
            <a:spLocks noGrp="1"/>
          </p:cNvSpPr>
          <p:nvPr>
            <p:ph type="title"/>
          </p:nvPr>
        </p:nvSpPr>
        <p:spPr>
          <a:xfrm>
            <a:off x="609600" y="1798633"/>
            <a:ext cx="7348400" cy="1143200"/>
          </a:xfrm>
          <a:prstGeom prst="rect">
            <a:avLst/>
          </a:prstGeom>
        </p:spPr>
        <p:txBody>
          <a:bodyPr spcFirstLastPara="1" wrap="square" lIns="91425" tIns="91425" rIns="91425" bIns="91425" anchor="b" anchorCtr="0">
            <a:no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a:r>
              <a:rPr lang="en-US"/>
              <a:t>Click to edit Master title style</a:t>
            </a:r>
            <a:endParaRPr/>
          </a:p>
        </p:txBody>
      </p:sp>
      <p:sp>
        <p:nvSpPr>
          <p:cNvPr id="29" name="Google Shape;29;p6"/>
          <p:cNvSpPr txBox="1">
            <a:spLocks noGrp="1"/>
          </p:cNvSpPr>
          <p:nvPr>
            <p:ph type="body" idx="1"/>
          </p:nvPr>
        </p:nvSpPr>
        <p:spPr>
          <a:xfrm>
            <a:off x="609600" y="2949100"/>
            <a:ext cx="3566800" cy="3517200"/>
          </a:xfrm>
          <a:prstGeom prst="rect">
            <a:avLst/>
          </a:prstGeom>
        </p:spPr>
        <p:txBody>
          <a:bodyPr spcFirstLastPara="1" wrap="square" lIns="91425" tIns="91425" rIns="91425" bIns="91425" anchor="t" anchorCtr="0">
            <a:noAutofit/>
          </a:bodyPr>
          <a:lstStyle>
            <a:lvl1pPr marL="609585" lvl="0" indent="-440256">
              <a:spcBef>
                <a:spcPts val="800"/>
              </a:spcBef>
              <a:spcAft>
                <a:spcPts val="0"/>
              </a:spcAft>
              <a:buSzPts val="1600"/>
              <a:buChar char="×"/>
              <a:defRPr sz="2133"/>
            </a:lvl1pPr>
            <a:lvl2pPr marL="1219170" lvl="1" indent="-440256">
              <a:spcBef>
                <a:spcPts val="0"/>
              </a:spcBef>
              <a:spcAft>
                <a:spcPts val="0"/>
              </a:spcAft>
              <a:buSzPts val="1600"/>
              <a:buChar char="×"/>
              <a:defRPr sz="2133"/>
            </a:lvl2pPr>
            <a:lvl3pPr marL="1828754" lvl="2" indent="-440256">
              <a:spcBef>
                <a:spcPts val="0"/>
              </a:spcBef>
              <a:spcAft>
                <a:spcPts val="0"/>
              </a:spcAft>
              <a:buSzPts val="1600"/>
              <a:buChar char="×"/>
              <a:defRPr sz="2133"/>
            </a:lvl3pPr>
            <a:lvl4pPr marL="2438339" lvl="3" indent="-440256">
              <a:spcBef>
                <a:spcPts val="0"/>
              </a:spcBef>
              <a:spcAft>
                <a:spcPts val="0"/>
              </a:spcAft>
              <a:buSzPts val="1600"/>
              <a:buChar char="×"/>
              <a:defRPr sz="2133"/>
            </a:lvl4pPr>
            <a:lvl5pPr marL="3047924" lvl="4" indent="-440256">
              <a:spcBef>
                <a:spcPts val="0"/>
              </a:spcBef>
              <a:spcAft>
                <a:spcPts val="0"/>
              </a:spcAft>
              <a:buSzPts val="1600"/>
              <a:buChar char="○"/>
              <a:defRPr sz="2133"/>
            </a:lvl5pPr>
            <a:lvl6pPr marL="3657509" lvl="5" indent="-440256">
              <a:spcBef>
                <a:spcPts val="0"/>
              </a:spcBef>
              <a:spcAft>
                <a:spcPts val="0"/>
              </a:spcAft>
              <a:buSzPts val="1600"/>
              <a:buChar char="■"/>
              <a:defRPr sz="2133"/>
            </a:lvl6pPr>
            <a:lvl7pPr marL="4267093" lvl="6" indent="-440256">
              <a:spcBef>
                <a:spcPts val="0"/>
              </a:spcBef>
              <a:spcAft>
                <a:spcPts val="0"/>
              </a:spcAft>
              <a:buSzPts val="1600"/>
              <a:buChar char="●"/>
              <a:defRPr sz="2133"/>
            </a:lvl7pPr>
            <a:lvl8pPr marL="4876678" lvl="7" indent="-440256">
              <a:spcBef>
                <a:spcPts val="0"/>
              </a:spcBef>
              <a:spcAft>
                <a:spcPts val="0"/>
              </a:spcAft>
              <a:buSzPts val="1600"/>
              <a:buChar char="○"/>
              <a:defRPr sz="2133"/>
            </a:lvl8pPr>
            <a:lvl9pPr marL="5486263" lvl="8" indent="-440256">
              <a:spcBef>
                <a:spcPts val="0"/>
              </a:spcBef>
              <a:spcAft>
                <a:spcPts val="0"/>
              </a:spcAft>
              <a:buSzPts val="1600"/>
              <a:buChar char="■"/>
              <a:defRPr sz="2133"/>
            </a:lvl9pPr>
          </a:lstStyle>
          <a:p>
            <a:pPr lvl="0"/>
            <a:r>
              <a:rPr lang="en-US"/>
              <a:t>Click to edit Master text styles</a:t>
            </a:r>
          </a:p>
        </p:txBody>
      </p:sp>
      <p:sp>
        <p:nvSpPr>
          <p:cNvPr id="30" name="Google Shape;30;p6"/>
          <p:cNvSpPr txBox="1">
            <a:spLocks noGrp="1"/>
          </p:cNvSpPr>
          <p:nvPr>
            <p:ph type="body" idx="2"/>
          </p:nvPr>
        </p:nvSpPr>
        <p:spPr>
          <a:xfrm>
            <a:off x="4391208" y="2949100"/>
            <a:ext cx="3566800" cy="3517200"/>
          </a:xfrm>
          <a:prstGeom prst="rect">
            <a:avLst/>
          </a:prstGeom>
        </p:spPr>
        <p:txBody>
          <a:bodyPr spcFirstLastPara="1" wrap="square" lIns="91425" tIns="91425" rIns="91425" bIns="91425" anchor="t" anchorCtr="0">
            <a:noAutofit/>
          </a:bodyPr>
          <a:lstStyle>
            <a:lvl1pPr marL="609585" lvl="0" indent="-440256">
              <a:spcBef>
                <a:spcPts val="800"/>
              </a:spcBef>
              <a:spcAft>
                <a:spcPts val="0"/>
              </a:spcAft>
              <a:buSzPts val="1600"/>
              <a:buChar char="×"/>
              <a:defRPr sz="2133"/>
            </a:lvl1pPr>
            <a:lvl2pPr marL="1219170" lvl="1" indent="-440256">
              <a:spcBef>
                <a:spcPts val="0"/>
              </a:spcBef>
              <a:spcAft>
                <a:spcPts val="0"/>
              </a:spcAft>
              <a:buSzPts val="1600"/>
              <a:buChar char="×"/>
              <a:defRPr sz="2133"/>
            </a:lvl2pPr>
            <a:lvl3pPr marL="1828754" lvl="2" indent="-440256">
              <a:spcBef>
                <a:spcPts val="0"/>
              </a:spcBef>
              <a:spcAft>
                <a:spcPts val="0"/>
              </a:spcAft>
              <a:buSzPts val="1600"/>
              <a:buChar char="×"/>
              <a:defRPr sz="2133"/>
            </a:lvl3pPr>
            <a:lvl4pPr marL="2438339" lvl="3" indent="-440256">
              <a:spcBef>
                <a:spcPts val="0"/>
              </a:spcBef>
              <a:spcAft>
                <a:spcPts val="0"/>
              </a:spcAft>
              <a:buSzPts val="1600"/>
              <a:buChar char="×"/>
              <a:defRPr sz="2133"/>
            </a:lvl4pPr>
            <a:lvl5pPr marL="3047924" lvl="4" indent="-440256">
              <a:spcBef>
                <a:spcPts val="0"/>
              </a:spcBef>
              <a:spcAft>
                <a:spcPts val="0"/>
              </a:spcAft>
              <a:buSzPts val="1600"/>
              <a:buChar char="○"/>
              <a:defRPr sz="2133"/>
            </a:lvl5pPr>
            <a:lvl6pPr marL="3657509" lvl="5" indent="-440256">
              <a:spcBef>
                <a:spcPts val="0"/>
              </a:spcBef>
              <a:spcAft>
                <a:spcPts val="0"/>
              </a:spcAft>
              <a:buSzPts val="1600"/>
              <a:buChar char="■"/>
              <a:defRPr sz="2133"/>
            </a:lvl6pPr>
            <a:lvl7pPr marL="4267093" lvl="6" indent="-440256">
              <a:spcBef>
                <a:spcPts val="0"/>
              </a:spcBef>
              <a:spcAft>
                <a:spcPts val="0"/>
              </a:spcAft>
              <a:buSzPts val="1600"/>
              <a:buChar char="●"/>
              <a:defRPr sz="2133"/>
            </a:lvl7pPr>
            <a:lvl8pPr marL="4876678" lvl="7" indent="-440256">
              <a:spcBef>
                <a:spcPts val="0"/>
              </a:spcBef>
              <a:spcAft>
                <a:spcPts val="0"/>
              </a:spcAft>
              <a:buSzPts val="1600"/>
              <a:buChar char="○"/>
              <a:defRPr sz="2133"/>
            </a:lvl8pPr>
            <a:lvl9pPr marL="5486263" lvl="8" indent="-440256">
              <a:spcBef>
                <a:spcPts val="0"/>
              </a:spcBef>
              <a:spcAft>
                <a:spcPts val="0"/>
              </a:spcAft>
              <a:buSzPts val="1600"/>
              <a:buChar char="■"/>
              <a:defRPr sz="2133"/>
            </a:lvl9pPr>
          </a:lstStyle>
          <a:p>
            <a:pPr lvl="0"/>
            <a:r>
              <a:rPr lang="en-US"/>
              <a:t>Click to edit Master text styles</a:t>
            </a:r>
          </a:p>
        </p:txBody>
      </p:sp>
      <p:sp>
        <p:nvSpPr>
          <p:cNvPr id="31" name="Google Shape;31;p6"/>
          <p:cNvSpPr txBox="1">
            <a:spLocks noGrp="1"/>
          </p:cNvSpPr>
          <p:nvPr>
            <p:ph type="sldNum" idx="12"/>
          </p:nvPr>
        </p:nvSpPr>
        <p:spPr>
          <a:xfrm>
            <a:off x="11307445" y="6231535"/>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83AFED41-0ED1-6743-93D4-DDA5B5AF0CE4}" type="slidenum">
              <a:rPr lang="en-US" smtClean="0"/>
              <a:t>‹#›</a:t>
            </a:fld>
            <a:endParaRPr lang="en-US"/>
          </a:p>
        </p:txBody>
      </p:sp>
    </p:spTree>
    <p:extLst>
      <p:ext uri="{BB962C8B-B14F-4D97-AF65-F5344CB8AC3E}">
        <p14:creationId xmlns:p14="http://schemas.microsoft.com/office/powerpoint/2010/main" val="70989392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 3 columns">
  <p:cSld name="Title + 3 columns">
    <p:bg>
      <p:bgPr>
        <a:blipFill>
          <a:blip r:embed="rId2">
            <a:alphaModFix/>
          </a:blip>
          <a:stretch>
            <a:fillRect/>
          </a:stretch>
        </a:blipFill>
        <a:effectLst/>
      </p:bgPr>
    </p:bg>
    <p:spTree>
      <p:nvGrpSpPr>
        <p:cNvPr id="1" name="Shape 32"/>
        <p:cNvGrpSpPr/>
        <p:nvPr/>
      </p:nvGrpSpPr>
      <p:grpSpPr>
        <a:xfrm>
          <a:off x="0" y="0"/>
          <a:ext cx="0" cy="0"/>
          <a:chOff x="0" y="0"/>
          <a:chExt cx="0" cy="0"/>
        </a:xfrm>
      </p:grpSpPr>
      <p:pic>
        <p:nvPicPr>
          <p:cNvPr id="33" name="Google Shape;33;p7" descr="paint_transparent1.png"/>
          <p:cNvPicPr preferRelativeResize="0"/>
          <p:nvPr/>
        </p:nvPicPr>
        <p:blipFill>
          <a:blip r:embed="rId3">
            <a:alphaModFix/>
          </a:blip>
          <a:stretch>
            <a:fillRect/>
          </a:stretch>
        </p:blipFill>
        <p:spPr>
          <a:xfrm>
            <a:off x="0" y="0"/>
            <a:ext cx="12192000" cy="6858000"/>
          </a:xfrm>
          <a:prstGeom prst="rect">
            <a:avLst/>
          </a:prstGeom>
          <a:noFill/>
          <a:ln>
            <a:noFill/>
          </a:ln>
        </p:spPr>
      </p:pic>
      <p:sp>
        <p:nvSpPr>
          <p:cNvPr id="34" name="Google Shape;34;p7"/>
          <p:cNvSpPr txBox="1">
            <a:spLocks noGrp="1"/>
          </p:cNvSpPr>
          <p:nvPr>
            <p:ph type="title"/>
          </p:nvPr>
        </p:nvSpPr>
        <p:spPr>
          <a:xfrm>
            <a:off x="609600" y="1798633"/>
            <a:ext cx="7348400" cy="11432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a:lvl1pPr>
            <a:lvl2pPr lvl="1" rtl="0">
              <a:spcBef>
                <a:spcPts val="0"/>
              </a:spcBef>
              <a:spcAft>
                <a:spcPts val="0"/>
              </a:spcAft>
              <a:buSzPts val="4800"/>
              <a:buNone/>
              <a:defRPr/>
            </a:lvl2pPr>
            <a:lvl3pPr lvl="2" rtl="0">
              <a:spcBef>
                <a:spcPts val="0"/>
              </a:spcBef>
              <a:spcAft>
                <a:spcPts val="0"/>
              </a:spcAft>
              <a:buSzPts val="4800"/>
              <a:buNone/>
              <a:defRPr/>
            </a:lvl3pPr>
            <a:lvl4pPr lvl="3" rtl="0">
              <a:spcBef>
                <a:spcPts val="0"/>
              </a:spcBef>
              <a:spcAft>
                <a:spcPts val="0"/>
              </a:spcAft>
              <a:buSzPts val="4800"/>
              <a:buNone/>
              <a:defRPr/>
            </a:lvl4pPr>
            <a:lvl5pPr lvl="4" rtl="0">
              <a:spcBef>
                <a:spcPts val="0"/>
              </a:spcBef>
              <a:spcAft>
                <a:spcPts val="0"/>
              </a:spcAft>
              <a:buSzPts val="4800"/>
              <a:buNone/>
              <a:defRPr/>
            </a:lvl5pPr>
            <a:lvl6pPr lvl="5" rtl="0">
              <a:spcBef>
                <a:spcPts val="0"/>
              </a:spcBef>
              <a:spcAft>
                <a:spcPts val="0"/>
              </a:spcAft>
              <a:buSzPts val="4800"/>
              <a:buNone/>
              <a:defRPr/>
            </a:lvl6pPr>
            <a:lvl7pPr lvl="6" rtl="0">
              <a:spcBef>
                <a:spcPts val="0"/>
              </a:spcBef>
              <a:spcAft>
                <a:spcPts val="0"/>
              </a:spcAft>
              <a:buSzPts val="4800"/>
              <a:buNone/>
              <a:defRPr/>
            </a:lvl7pPr>
            <a:lvl8pPr lvl="7" rtl="0">
              <a:spcBef>
                <a:spcPts val="0"/>
              </a:spcBef>
              <a:spcAft>
                <a:spcPts val="0"/>
              </a:spcAft>
              <a:buSzPts val="4800"/>
              <a:buNone/>
              <a:defRPr/>
            </a:lvl8pPr>
            <a:lvl9pPr lvl="8" rtl="0">
              <a:spcBef>
                <a:spcPts val="0"/>
              </a:spcBef>
              <a:spcAft>
                <a:spcPts val="0"/>
              </a:spcAft>
              <a:buSzPts val="4800"/>
              <a:buNone/>
              <a:defRPr/>
            </a:lvl9pPr>
          </a:lstStyle>
          <a:p>
            <a:r>
              <a:rPr lang="en-US"/>
              <a:t>Click to edit Master title style</a:t>
            </a:r>
            <a:endParaRPr/>
          </a:p>
        </p:txBody>
      </p:sp>
      <p:sp>
        <p:nvSpPr>
          <p:cNvPr id="35" name="Google Shape;35;p7"/>
          <p:cNvSpPr txBox="1">
            <a:spLocks noGrp="1"/>
          </p:cNvSpPr>
          <p:nvPr>
            <p:ph type="body" idx="1"/>
          </p:nvPr>
        </p:nvSpPr>
        <p:spPr>
          <a:xfrm>
            <a:off x="653033" y="3083300"/>
            <a:ext cx="2442000" cy="3484400"/>
          </a:xfrm>
          <a:prstGeom prst="rect">
            <a:avLst/>
          </a:prstGeom>
        </p:spPr>
        <p:txBody>
          <a:bodyPr spcFirstLastPara="1" wrap="square" lIns="91425" tIns="91425" rIns="91425" bIns="91425" anchor="t" anchorCtr="0">
            <a:noAutofit/>
          </a:bodyPr>
          <a:lstStyle>
            <a:lvl1pPr marL="609585" lvl="0" indent="-406390" rtl="0">
              <a:spcBef>
                <a:spcPts val="800"/>
              </a:spcBef>
              <a:spcAft>
                <a:spcPts val="0"/>
              </a:spcAft>
              <a:buSzPts val="1200"/>
              <a:buChar char="×"/>
              <a:defRPr sz="1600"/>
            </a:lvl1pPr>
            <a:lvl2pPr marL="1219170" lvl="1" indent="-406390" rtl="0">
              <a:spcBef>
                <a:spcPts val="0"/>
              </a:spcBef>
              <a:spcAft>
                <a:spcPts val="0"/>
              </a:spcAft>
              <a:buSzPts val="1200"/>
              <a:buChar char="×"/>
              <a:defRPr sz="1600"/>
            </a:lvl2pPr>
            <a:lvl3pPr marL="1828754" lvl="2" indent="-406390" rtl="0">
              <a:spcBef>
                <a:spcPts val="0"/>
              </a:spcBef>
              <a:spcAft>
                <a:spcPts val="0"/>
              </a:spcAft>
              <a:buSzPts val="1200"/>
              <a:buChar char="×"/>
              <a:defRPr sz="1600"/>
            </a:lvl3pPr>
            <a:lvl4pPr marL="2438339" lvl="3" indent="-406390" rtl="0">
              <a:spcBef>
                <a:spcPts val="0"/>
              </a:spcBef>
              <a:spcAft>
                <a:spcPts val="0"/>
              </a:spcAft>
              <a:buSzPts val="1200"/>
              <a:buChar char="×"/>
              <a:defRPr sz="1600"/>
            </a:lvl4pPr>
            <a:lvl5pPr marL="3047924" lvl="4" indent="-406390" rtl="0">
              <a:spcBef>
                <a:spcPts val="0"/>
              </a:spcBef>
              <a:spcAft>
                <a:spcPts val="0"/>
              </a:spcAft>
              <a:buSzPts val="1200"/>
              <a:buChar char="○"/>
              <a:defRPr sz="1600"/>
            </a:lvl5pPr>
            <a:lvl6pPr marL="3657509" lvl="5" indent="-406390" rtl="0">
              <a:spcBef>
                <a:spcPts val="0"/>
              </a:spcBef>
              <a:spcAft>
                <a:spcPts val="0"/>
              </a:spcAft>
              <a:buSzPts val="1200"/>
              <a:buChar char="■"/>
              <a:defRPr sz="1600"/>
            </a:lvl6pPr>
            <a:lvl7pPr marL="4267093" lvl="6" indent="-406390" rtl="0">
              <a:spcBef>
                <a:spcPts val="0"/>
              </a:spcBef>
              <a:spcAft>
                <a:spcPts val="0"/>
              </a:spcAft>
              <a:buSzPts val="1200"/>
              <a:buChar char="●"/>
              <a:defRPr sz="1600"/>
            </a:lvl7pPr>
            <a:lvl8pPr marL="4876678" lvl="7" indent="-406390" rtl="0">
              <a:spcBef>
                <a:spcPts val="0"/>
              </a:spcBef>
              <a:spcAft>
                <a:spcPts val="0"/>
              </a:spcAft>
              <a:buSzPts val="1200"/>
              <a:buChar char="○"/>
              <a:defRPr sz="1600"/>
            </a:lvl8pPr>
            <a:lvl9pPr marL="5486263" lvl="8" indent="-406390" rtl="0">
              <a:spcBef>
                <a:spcPts val="0"/>
              </a:spcBef>
              <a:spcAft>
                <a:spcPts val="0"/>
              </a:spcAft>
              <a:buSzPts val="1200"/>
              <a:buChar char="■"/>
              <a:defRPr sz="1600"/>
            </a:lvl9pPr>
          </a:lstStyle>
          <a:p>
            <a:pPr lvl="0"/>
            <a:r>
              <a:rPr lang="en-US"/>
              <a:t>Click to edit Master text styles</a:t>
            </a:r>
          </a:p>
        </p:txBody>
      </p:sp>
      <p:sp>
        <p:nvSpPr>
          <p:cNvPr id="36" name="Google Shape;36;p7"/>
          <p:cNvSpPr txBox="1">
            <a:spLocks noGrp="1"/>
          </p:cNvSpPr>
          <p:nvPr>
            <p:ph type="body" idx="2"/>
          </p:nvPr>
        </p:nvSpPr>
        <p:spPr>
          <a:xfrm>
            <a:off x="3220181" y="3083300"/>
            <a:ext cx="2442000" cy="3484400"/>
          </a:xfrm>
          <a:prstGeom prst="rect">
            <a:avLst/>
          </a:prstGeom>
        </p:spPr>
        <p:txBody>
          <a:bodyPr spcFirstLastPara="1" wrap="square" lIns="91425" tIns="91425" rIns="91425" bIns="91425" anchor="t" anchorCtr="0">
            <a:noAutofit/>
          </a:bodyPr>
          <a:lstStyle>
            <a:lvl1pPr marL="609585" lvl="0" indent="-406390" rtl="0">
              <a:spcBef>
                <a:spcPts val="800"/>
              </a:spcBef>
              <a:spcAft>
                <a:spcPts val="0"/>
              </a:spcAft>
              <a:buSzPts val="1200"/>
              <a:buChar char="×"/>
              <a:defRPr sz="1600"/>
            </a:lvl1pPr>
            <a:lvl2pPr marL="1219170" lvl="1" indent="-406390" rtl="0">
              <a:spcBef>
                <a:spcPts val="0"/>
              </a:spcBef>
              <a:spcAft>
                <a:spcPts val="0"/>
              </a:spcAft>
              <a:buSzPts val="1200"/>
              <a:buChar char="×"/>
              <a:defRPr sz="1600"/>
            </a:lvl2pPr>
            <a:lvl3pPr marL="1828754" lvl="2" indent="-406390" rtl="0">
              <a:spcBef>
                <a:spcPts val="0"/>
              </a:spcBef>
              <a:spcAft>
                <a:spcPts val="0"/>
              </a:spcAft>
              <a:buSzPts val="1200"/>
              <a:buChar char="×"/>
              <a:defRPr sz="1600"/>
            </a:lvl3pPr>
            <a:lvl4pPr marL="2438339" lvl="3" indent="-406390" rtl="0">
              <a:spcBef>
                <a:spcPts val="0"/>
              </a:spcBef>
              <a:spcAft>
                <a:spcPts val="0"/>
              </a:spcAft>
              <a:buSzPts val="1200"/>
              <a:buChar char="×"/>
              <a:defRPr sz="1600"/>
            </a:lvl4pPr>
            <a:lvl5pPr marL="3047924" lvl="4" indent="-406390" rtl="0">
              <a:spcBef>
                <a:spcPts val="0"/>
              </a:spcBef>
              <a:spcAft>
                <a:spcPts val="0"/>
              </a:spcAft>
              <a:buSzPts val="1200"/>
              <a:buChar char="○"/>
              <a:defRPr sz="1600"/>
            </a:lvl5pPr>
            <a:lvl6pPr marL="3657509" lvl="5" indent="-406390" rtl="0">
              <a:spcBef>
                <a:spcPts val="0"/>
              </a:spcBef>
              <a:spcAft>
                <a:spcPts val="0"/>
              </a:spcAft>
              <a:buSzPts val="1200"/>
              <a:buChar char="■"/>
              <a:defRPr sz="1600"/>
            </a:lvl6pPr>
            <a:lvl7pPr marL="4267093" lvl="6" indent="-406390" rtl="0">
              <a:spcBef>
                <a:spcPts val="0"/>
              </a:spcBef>
              <a:spcAft>
                <a:spcPts val="0"/>
              </a:spcAft>
              <a:buSzPts val="1200"/>
              <a:buChar char="●"/>
              <a:defRPr sz="1600"/>
            </a:lvl7pPr>
            <a:lvl8pPr marL="4876678" lvl="7" indent="-406390" rtl="0">
              <a:spcBef>
                <a:spcPts val="0"/>
              </a:spcBef>
              <a:spcAft>
                <a:spcPts val="0"/>
              </a:spcAft>
              <a:buSzPts val="1200"/>
              <a:buChar char="○"/>
              <a:defRPr sz="1600"/>
            </a:lvl8pPr>
            <a:lvl9pPr marL="5486263" lvl="8" indent="-406390" rtl="0">
              <a:spcBef>
                <a:spcPts val="0"/>
              </a:spcBef>
              <a:spcAft>
                <a:spcPts val="0"/>
              </a:spcAft>
              <a:buSzPts val="1200"/>
              <a:buChar char="■"/>
              <a:defRPr sz="1600"/>
            </a:lvl9pPr>
          </a:lstStyle>
          <a:p>
            <a:pPr lvl="0"/>
            <a:r>
              <a:rPr lang="en-US"/>
              <a:t>Click to edit Master text styles</a:t>
            </a:r>
          </a:p>
        </p:txBody>
      </p:sp>
      <p:sp>
        <p:nvSpPr>
          <p:cNvPr id="37" name="Google Shape;37;p7"/>
          <p:cNvSpPr txBox="1">
            <a:spLocks noGrp="1"/>
          </p:cNvSpPr>
          <p:nvPr>
            <p:ph type="body" idx="3"/>
          </p:nvPr>
        </p:nvSpPr>
        <p:spPr>
          <a:xfrm>
            <a:off x="5787329" y="3083300"/>
            <a:ext cx="2442000" cy="3484400"/>
          </a:xfrm>
          <a:prstGeom prst="rect">
            <a:avLst/>
          </a:prstGeom>
        </p:spPr>
        <p:txBody>
          <a:bodyPr spcFirstLastPara="1" wrap="square" lIns="91425" tIns="91425" rIns="91425" bIns="91425" anchor="t" anchorCtr="0">
            <a:noAutofit/>
          </a:bodyPr>
          <a:lstStyle>
            <a:lvl1pPr marL="609585" lvl="0" indent="-406390" rtl="0">
              <a:spcBef>
                <a:spcPts val="800"/>
              </a:spcBef>
              <a:spcAft>
                <a:spcPts val="0"/>
              </a:spcAft>
              <a:buSzPts val="1200"/>
              <a:buChar char="×"/>
              <a:defRPr sz="1600"/>
            </a:lvl1pPr>
            <a:lvl2pPr marL="1219170" lvl="1" indent="-406390" rtl="0">
              <a:spcBef>
                <a:spcPts val="0"/>
              </a:spcBef>
              <a:spcAft>
                <a:spcPts val="0"/>
              </a:spcAft>
              <a:buSzPts val="1200"/>
              <a:buChar char="×"/>
              <a:defRPr sz="1600"/>
            </a:lvl2pPr>
            <a:lvl3pPr marL="1828754" lvl="2" indent="-406390" rtl="0">
              <a:spcBef>
                <a:spcPts val="0"/>
              </a:spcBef>
              <a:spcAft>
                <a:spcPts val="0"/>
              </a:spcAft>
              <a:buSzPts val="1200"/>
              <a:buChar char="×"/>
              <a:defRPr sz="1600"/>
            </a:lvl3pPr>
            <a:lvl4pPr marL="2438339" lvl="3" indent="-406390" rtl="0">
              <a:spcBef>
                <a:spcPts val="0"/>
              </a:spcBef>
              <a:spcAft>
                <a:spcPts val="0"/>
              </a:spcAft>
              <a:buSzPts val="1200"/>
              <a:buChar char="×"/>
              <a:defRPr sz="1600"/>
            </a:lvl4pPr>
            <a:lvl5pPr marL="3047924" lvl="4" indent="-406390" rtl="0">
              <a:spcBef>
                <a:spcPts val="0"/>
              </a:spcBef>
              <a:spcAft>
                <a:spcPts val="0"/>
              </a:spcAft>
              <a:buSzPts val="1200"/>
              <a:buChar char="○"/>
              <a:defRPr sz="1600"/>
            </a:lvl5pPr>
            <a:lvl6pPr marL="3657509" lvl="5" indent="-406390" rtl="0">
              <a:spcBef>
                <a:spcPts val="0"/>
              </a:spcBef>
              <a:spcAft>
                <a:spcPts val="0"/>
              </a:spcAft>
              <a:buSzPts val="1200"/>
              <a:buChar char="■"/>
              <a:defRPr sz="1600"/>
            </a:lvl6pPr>
            <a:lvl7pPr marL="4267093" lvl="6" indent="-406390" rtl="0">
              <a:spcBef>
                <a:spcPts val="0"/>
              </a:spcBef>
              <a:spcAft>
                <a:spcPts val="0"/>
              </a:spcAft>
              <a:buSzPts val="1200"/>
              <a:buChar char="●"/>
              <a:defRPr sz="1600"/>
            </a:lvl7pPr>
            <a:lvl8pPr marL="4876678" lvl="7" indent="-406390" rtl="0">
              <a:spcBef>
                <a:spcPts val="0"/>
              </a:spcBef>
              <a:spcAft>
                <a:spcPts val="0"/>
              </a:spcAft>
              <a:buSzPts val="1200"/>
              <a:buChar char="○"/>
              <a:defRPr sz="1600"/>
            </a:lvl8pPr>
            <a:lvl9pPr marL="5486263" lvl="8" indent="-406390" rtl="0">
              <a:spcBef>
                <a:spcPts val="0"/>
              </a:spcBef>
              <a:spcAft>
                <a:spcPts val="0"/>
              </a:spcAft>
              <a:buSzPts val="1200"/>
              <a:buChar char="■"/>
              <a:defRPr sz="1600"/>
            </a:lvl9pPr>
          </a:lstStyle>
          <a:p>
            <a:pPr lvl="0"/>
            <a:r>
              <a:rPr lang="en-US"/>
              <a:t>Click to edit Master text styles</a:t>
            </a:r>
          </a:p>
        </p:txBody>
      </p:sp>
      <p:sp>
        <p:nvSpPr>
          <p:cNvPr id="38" name="Google Shape;38;p7"/>
          <p:cNvSpPr txBox="1">
            <a:spLocks noGrp="1"/>
          </p:cNvSpPr>
          <p:nvPr>
            <p:ph type="sldNum" idx="12"/>
          </p:nvPr>
        </p:nvSpPr>
        <p:spPr>
          <a:xfrm>
            <a:off x="11307445" y="6231535"/>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83AFED41-0ED1-6743-93D4-DDA5B5AF0CE4}" type="slidenum">
              <a:rPr lang="en-US" smtClean="0"/>
              <a:t>‹#›</a:t>
            </a:fld>
            <a:endParaRPr lang="en-US"/>
          </a:p>
        </p:txBody>
      </p:sp>
    </p:spTree>
    <p:extLst>
      <p:ext uri="{BB962C8B-B14F-4D97-AF65-F5344CB8AC3E}">
        <p14:creationId xmlns:p14="http://schemas.microsoft.com/office/powerpoint/2010/main" val="369177631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type="titleOnly">
  <p:cSld name="Title only">
    <p:bg>
      <p:bgPr>
        <a:blipFill>
          <a:blip r:embed="rId2">
            <a:alphaModFix/>
          </a:blip>
          <a:stretch>
            <a:fillRect/>
          </a:stretch>
        </a:blipFill>
        <a:effectLst/>
      </p:bgPr>
    </p:bg>
    <p:spTree>
      <p:nvGrpSpPr>
        <p:cNvPr id="1" name="Shape 39"/>
        <p:cNvGrpSpPr/>
        <p:nvPr/>
      </p:nvGrpSpPr>
      <p:grpSpPr>
        <a:xfrm>
          <a:off x="0" y="0"/>
          <a:ext cx="0" cy="0"/>
          <a:chOff x="0" y="0"/>
          <a:chExt cx="0" cy="0"/>
        </a:xfrm>
      </p:grpSpPr>
      <p:pic>
        <p:nvPicPr>
          <p:cNvPr id="40" name="Google Shape;40;p8" descr="paint_transparent1.png"/>
          <p:cNvPicPr preferRelativeResize="0"/>
          <p:nvPr/>
        </p:nvPicPr>
        <p:blipFill>
          <a:blip r:embed="rId3">
            <a:alphaModFix/>
          </a:blip>
          <a:stretch>
            <a:fillRect/>
          </a:stretch>
        </p:blipFill>
        <p:spPr>
          <a:xfrm>
            <a:off x="0" y="0"/>
            <a:ext cx="12192000" cy="6858000"/>
          </a:xfrm>
          <a:prstGeom prst="rect">
            <a:avLst/>
          </a:prstGeom>
          <a:noFill/>
          <a:ln>
            <a:noFill/>
          </a:ln>
        </p:spPr>
      </p:pic>
      <p:sp>
        <p:nvSpPr>
          <p:cNvPr id="41" name="Google Shape;41;p8"/>
          <p:cNvSpPr txBox="1">
            <a:spLocks noGrp="1"/>
          </p:cNvSpPr>
          <p:nvPr>
            <p:ph type="title"/>
          </p:nvPr>
        </p:nvSpPr>
        <p:spPr>
          <a:xfrm>
            <a:off x="609600" y="1798633"/>
            <a:ext cx="7348400" cy="1143200"/>
          </a:xfrm>
          <a:prstGeom prst="rect">
            <a:avLst/>
          </a:prstGeom>
        </p:spPr>
        <p:txBody>
          <a:bodyPr spcFirstLastPara="1" wrap="square" lIns="91425" tIns="91425" rIns="91425" bIns="91425" anchor="b" anchorCtr="0">
            <a:no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a:r>
              <a:rPr lang="en-US"/>
              <a:t>Click to edit Master title style</a:t>
            </a:r>
            <a:endParaRPr/>
          </a:p>
        </p:txBody>
      </p:sp>
      <p:sp>
        <p:nvSpPr>
          <p:cNvPr id="42" name="Google Shape;42;p8"/>
          <p:cNvSpPr txBox="1">
            <a:spLocks noGrp="1"/>
          </p:cNvSpPr>
          <p:nvPr>
            <p:ph type="sldNum" idx="12"/>
          </p:nvPr>
        </p:nvSpPr>
        <p:spPr>
          <a:xfrm>
            <a:off x="11307445" y="6231535"/>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83AFED41-0ED1-6743-93D4-DDA5B5AF0CE4}" type="slidenum">
              <a:rPr lang="en-US" smtClean="0"/>
              <a:t>‹#›</a:t>
            </a:fld>
            <a:endParaRPr lang="en-US"/>
          </a:p>
        </p:txBody>
      </p:sp>
    </p:spTree>
    <p:extLst>
      <p:ext uri="{BB962C8B-B14F-4D97-AF65-F5344CB8AC3E}">
        <p14:creationId xmlns:p14="http://schemas.microsoft.com/office/powerpoint/2010/main" val="5695996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F75FCB-54D0-4B6A-94BA-E76A2D252CCB}"/>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9CD820BA-06AC-425B-B4B4-30A93D20BFA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A6D57444-ECCB-4186-AB6B-D5FC5C6D6DEC}"/>
              </a:ext>
            </a:extLst>
          </p:cNvPr>
          <p:cNvSpPr>
            <a:spLocks noGrp="1"/>
          </p:cNvSpPr>
          <p:nvPr>
            <p:ph type="dt" sz="half" idx="10"/>
          </p:nvPr>
        </p:nvSpPr>
        <p:spPr/>
        <p:txBody>
          <a:bodyPr/>
          <a:lstStyle/>
          <a:p>
            <a:fld id="{96CDC67E-D3B6-47F3-87BA-D4EA8A3D9125}" type="datetimeFigureOut">
              <a:rPr lang="en-AU" smtClean="0"/>
              <a:t>26/3/21</a:t>
            </a:fld>
            <a:endParaRPr lang="en-AU"/>
          </a:p>
        </p:txBody>
      </p:sp>
      <p:sp>
        <p:nvSpPr>
          <p:cNvPr id="5" name="Footer Placeholder 4">
            <a:extLst>
              <a:ext uri="{FF2B5EF4-FFF2-40B4-BE49-F238E27FC236}">
                <a16:creationId xmlns:a16="http://schemas.microsoft.com/office/drawing/2014/main" id="{BADC76CD-CA6A-4A1A-98C5-C371E4DE3F9C}"/>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76231746-860D-47EB-AD17-A2083A17F4E7}"/>
              </a:ext>
            </a:extLst>
          </p:cNvPr>
          <p:cNvSpPr>
            <a:spLocks noGrp="1"/>
          </p:cNvSpPr>
          <p:nvPr>
            <p:ph type="sldNum" sz="quarter" idx="12"/>
          </p:nvPr>
        </p:nvSpPr>
        <p:spPr/>
        <p:txBody>
          <a:bodyPr/>
          <a:lstStyle/>
          <a:p>
            <a:fld id="{297150FD-3852-4687-A7E4-4110A6513C7C}" type="slidenum">
              <a:rPr lang="en-AU" smtClean="0"/>
              <a:t>‹#›</a:t>
            </a:fld>
            <a:endParaRPr lang="en-AU"/>
          </a:p>
        </p:txBody>
      </p:sp>
    </p:spTree>
    <p:extLst>
      <p:ext uri="{BB962C8B-B14F-4D97-AF65-F5344CB8AC3E}">
        <p14:creationId xmlns:p14="http://schemas.microsoft.com/office/powerpoint/2010/main" val="354272591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
    <p:bg>
      <p:bgPr>
        <a:blipFill>
          <a:blip r:embed="rId2">
            <a:alphaModFix/>
          </a:blip>
          <a:stretch>
            <a:fillRect/>
          </a:stretch>
        </a:blipFill>
        <a:effectLst/>
      </p:bgPr>
    </p:bg>
    <p:spTree>
      <p:nvGrpSpPr>
        <p:cNvPr id="1" name="Shape 43"/>
        <p:cNvGrpSpPr/>
        <p:nvPr/>
      </p:nvGrpSpPr>
      <p:grpSpPr>
        <a:xfrm>
          <a:off x="0" y="0"/>
          <a:ext cx="0" cy="0"/>
          <a:chOff x="0" y="0"/>
          <a:chExt cx="0" cy="0"/>
        </a:xfrm>
      </p:grpSpPr>
      <p:pic>
        <p:nvPicPr>
          <p:cNvPr id="44" name="Google Shape;44;p9" descr="paint_transparent1.png"/>
          <p:cNvPicPr preferRelativeResize="0"/>
          <p:nvPr/>
        </p:nvPicPr>
        <p:blipFill>
          <a:blip r:embed="rId3">
            <a:alphaModFix/>
          </a:blip>
          <a:stretch>
            <a:fillRect/>
          </a:stretch>
        </p:blipFill>
        <p:spPr>
          <a:xfrm>
            <a:off x="0" y="0"/>
            <a:ext cx="12192000" cy="6858000"/>
          </a:xfrm>
          <a:prstGeom prst="rect">
            <a:avLst/>
          </a:prstGeom>
          <a:noFill/>
          <a:ln>
            <a:noFill/>
          </a:ln>
        </p:spPr>
      </p:pic>
      <p:sp>
        <p:nvSpPr>
          <p:cNvPr id="45" name="Google Shape;45;p9"/>
          <p:cNvSpPr txBox="1">
            <a:spLocks noGrp="1"/>
          </p:cNvSpPr>
          <p:nvPr>
            <p:ph type="body" idx="1"/>
          </p:nvPr>
        </p:nvSpPr>
        <p:spPr>
          <a:xfrm>
            <a:off x="609600" y="5875079"/>
            <a:ext cx="10972800" cy="692800"/>
          </a:xfrm>
          <a:prstGeom prst="rect">
            <a:avLst/>
          </a:prstGeom>
        </p:spPr>
        <p:txBody>
          <a:bodyPr spcFirstLastPara="1" wrap="square" lIns="91425" tIns="91425" rIns="91425" bIns="91425" anchor="t" anchorCtr="0">
            <a:noAutofit/>
          </a:bodyPr>
          <a:lstStyle>
            <a:lvl1pPr marL="609585" lvl="0" indent="-304792">
              <a:spcBef>
                <a:spcPts val="480"/>
              </a:spcBef>
              <a:spcAft>
                <a:spcPts val="0"/>
              </a:spcAft>
              <a:buSzPts val="1400"/>
              <a:buNone/>
              <a:defRPr sz="1867"/>
            </a:lvl1pPr>
          </a:lstStyle>
          <a:p>
            <a:pPr lvl="0"/>
            <a:r>
              <a:rPr lang="en-US"/>
              <a:t>Click to edit Master text styles</a:t>
            </a:r>
          </a:p>
        </p:txBody>
      </p:sp>
      <p:sp>
        <p:nvSpPr>
          <p:cNvPr id="46" name="Google Shape;46;p9"/>
          <p:cNvSpPr txBox="1">
            <a:spLocks noGrp="1"/>
          </p:cNvSpPr>
          <p:nvPr>
            <p:ph type="sldNum" idx="12"/>
          </p:nvPr>
        </p:nvSpPr>
        <p:spPr>
          <a:xfrm>
            <a:off x="11307445" y="6231535"/>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83AFED41-0ED1-6743-93D4-DDA5B5AF0CE4}" type="slidenum">
              <a:rPr lang="en-US" smtClean="0"/>
              <a:t>‹#›</a:t>
            </a:fld>
            <a:endParaRPr lang="en-US"/>
          </a:p>
        </p:txBody>
      </p:sp>
    </p:spTree>
    <p:extLst>
      <p:ext uri="{BB962C8B-B14F-4D97-AF65-F5344CB8AC3E}">
        <p14:creationId xmlns:p14="http://schemas.microsoft.com/office/powerpoint/2010/main" val="217565008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circle" type="blank">
  <p:cSld name="Blank circle">
    <p:bg>
      <p:bgPr>
        <a:blipFill>
          <a:blip r:embed="rId2">
            <a:alphaModFix/>
          </a:blip>
          <a:stretch>
            <a:fillRect/>
          </a:stretch>
        </a:blipFill>
        <a:effectLst/>
      </p:bgPr>
    </p:bg>
    <p:spTree>
      <p:nvGrpSpPr>
        <p:cNvPr id="1" name="Shape 47"/>
        <p:cNvGrpSpPr/>
        <p:nvPr/>
      </p:nvGrpSpPr>
      <p:grpSpPr>
        <a:xfrm>
          <a:off x="0" y="0"/>
          <a:ext cx="0" cy="0"/>
          <a:chOff x="0" y="0"/>
          <a:chExt cx="0" cy="0"/>
        </a:xfrm>
      </p:grpSpPr>
      <p:pic>
        <p:nvPicPr>
          <p:cNvPr id="48" name="Google Shape;48;p10" descr="paint_transparent4.png"/>
          <p:cNvPicPr preferRelativeResize="0"/>
          <p:nvPr/>
        </p:nvPicPr>
        <p:blipFill>
          <a:blip r:embed="rId3">
            <a:alphaModFix/>
          </a:blip>
          <a:stretch>
            <a:fillRect/>
          </a:stretch>
        </p:blipFill>
        <p:spPr>
          <a:xfrm>
            <a:off x="0" y="1"/>
            <a:ext cx="12192000" cy="6858017"/>
          </a:xfrm>
          <a:prstGeom prst="rect">
            <a:avLst/>
          </a:prstGeom>
          <a:noFill/>
          <a:ln>
            <a:noFill/>
          </a:ln>
        </p:spPr>
      </p:pic>
      <p:sp>
        <p:nvSpPr>
          <p:cNvPr id="49" name="Google Shape;49;p10"/>
          <p:cNvSpPr txBox="1">
            <a:spLocks noGrp="1"/>
          </p:cNvSpPr>
          <p:nvPr>
            <p:ph type="sldNum" idx="12"/>
          </p:nvPr>
        </p:nvSpPr>
        <p:spPr>
          <a:xfrm>
            <a:off x="5730200" y="6231535"/>
            <a:ext cx="731600" cy="524800"/>
          </a:xfrm>
          <a:prstGeom prst="rect">
            <a:avLst/>
          </a:prstGeom>
        </p:spPr>
        <p:txBody>
          <a:bodyPr spcFirstLastPara="1" wrap="square" lIns="91425" tIns="91425" rIns="91425" bIns="91425" anchor="ctr" anchorCtr="0">
            <a:noAutofit/>
          </a:bodyPr>
          <a:lstStyle>
            <a:lvl1pPr lvl="0" algn="ctr">
              <a:buNone/>
              <a:defRPr/>
            </a:lvl1pPr>
            <a:lvl2pPr lvl="1" algn="ctr">
              <a:buNone/>
              <a:defRPr/>
            </a:lvl2pPr>
            <a:lvl3pPr lvl="2" algn="ctr">
              <a:buNone/>
              <a:defRPr/>
            </a:lvl3pPr>
            <a:lvl4pPr lvl="3" algn="ctr">
              <a:buNone/>
              <a:defRPr/>
            </a:lvl4pPr>
            <a:lvl5pPr lvl="4" algn="ctr">
              <a:buNone/>
              <a:defRPr/>
            </a:lvl5pPr>
            <a:lvl6pPr lvl="5" algn="ctr">
              <a:buNone/>
              <a:defRPr/>
            </a:lvl6pPr>
            <a:lvl7pPr lvl="6" algn="ctr">
              <a:buNone/>
              <a:defRPr/>
            </a:lvl7pPr>
            <a:lvl8pPr lvl="7" algn="ctr">
              <a:buNone/>
              <a:defRPr/>
            </a:lvl8pPr>
            <a:lvl9pPr lvl="8" algn="ctr">
              <a:buNone/>
              <a:defRPr/>
            </a:lvl9pPr>
          </a:lstStyle>
          <a:p>
            <a:fld id="{83AFED41-0ED1-6743-93D4-DDA5B5AF0CE4}" type="slidenum">
              <a:rPr lang="en-US" smtClean="0"/>
              <a:t>‹#›</a:t>
            </a:fld>
            <a:endParaRPr lang="en-US"/>
          </a:p>
        </p:txBody>
      </p:sp>
    </p:spTree>
    <p:extLst>
      <p:ext uri="{BB962C8B-B14F-4D97-AF65-F5344CB8AC3E}">
        <p14:creationId xmlns:p14="http://schemas.microsoft.com/office/powerpoint/2010/main" val="344003669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rectangle">
  <p:cSld name="Blank rectangle">
    <p:bg>
      <p:bgPr>
        <a:blipFill>
          <a:blip r:embed="rId2">
            <a:alphaModFix/>
          </a:blip>
          <a:stretch>
            <a:fillRect/>
          </a:stretch>
        </a:blipFill>
        <a:effectLst/>
      </p:bgPr>
    </p:bg>
    <p:spTree>
      <p:nvGrpSpPr>
        <p:cNvPr id="1" name="Shape 50"/>
        <p:cNvGrpSpPr/>
        <p:nvPr/>
      </p:nvGrpSpPr>
      <p:grpSpPr>
        <a:xfrm>
          <a:off x="0" y="0"/>
          <a:ext cx="0" cy="0"/>
          <a:chOff x="0" y="0"/>
          <a:chExt cx="0" cy="0"/>
        </a:xfrm>
      </p:grpSpPr>
      <p:pic>
        <p:nvPicPr>
          <p:cNvPr id="51" name="Google Shape;51;p11" descr="paint_transparent3.png"/>
          <p:cNvPicPr preferRelativeResize="0"/>
          <p:nvPr/>
        </p:nvPicPr>
        <p:blipFill>
          <a:blip r:embed="rId3">
            <a:alphaModFix/>
          </a:blip>
          <a:stretch>
            <a:fillRect/>
          </a:stretch>
        </p:blipFill>
        <p:spPr>
          <a:xfrm>
            <a:off x="0" y="1"/>
            <a:ext cx="12192000" cy="6858004"/>
          </a:xfrm>
          <a:prstGeom prst="rect">
            <a:avLst/>
          </a:prstGeom>
          <a:noFill/>
          <a:ln>
            <a:noFill/>
          </a:ln>
        </p:spPr>
      </p:pic>
      <p:sp>
        <p:nvSpPr>
          <p:cNvPr id="52" name="Google Shape;52;p11"/>
          <p:cNvSpPr txBox="1">
            <a:spLocks noGrp="1"/>
          </p:cNvSpPr>
          <p:nvPr>
            <p:ph type="sldNum" idx="12"/>
          </p:nvPr>
        </p:nvSpPr>
        <p:spPr>
          <a:xfrm>
            <a:off x="5730200" y="5930631"/>
            <a:ext cx="731600" cy="524800"/>
          </a:xfrm>
          <a:prstGeom prst="rect">
            <a:avLst/>
          </a:prstGeom>
        </p:spPr>
        <p:txBody>
          <a:bodyPr spcFirstLastPara="1" wrap="square" lIns="91425" tIns="91425" rIns="91425" bIns="91425" anchor="ctr" anchorCtr="0">
            <a:noAutofit/>
          </a:bodyPr>
          <a:lstStyle>
            <a:lvl1pPr lvl="0" algn="ctr" rtl="0">
              <a:buNone/>
              <a:defRPr>
                <a:solidFill>
                  <a:srgbClr val="999999"/>
                </a:solidFill>
              </a:defRPr>
            </a:lvl1pPr>
            <a:lvl2pPr lvl="1" algn="ctr" rtl="0">
              <a:buNone/>
              <a:defRPr>
                <a:solidFill>
                  <a:srgbClr val="999999"/>
                </a:solidFill>
              </a:defRPr>
            </a:lvl2pPr>
            <a:lvl3pPr lvl="2" algn="ctr" rtl="0">
              <a:buNone/>
              <a:defRPr>
                <a:solidFill>
                  <a:srgbClr val="999999"/>
                </a:solidFill>
              </a:defRPr>
            </a:lvl3pPr>
            <a:lvl4pPr lvl="3" algn="ctr" rtl="0">
              <a:buNone/>
              <a:defRPr>
                <a:solidFill>
                  <a:srgbClr val="999999"/>
                </a:solidFill>
              </a:defRPr>
            </a:lvl4pPr>
            <a:lvl5pPr lvl="4" algn="ctr" rtl="0">
              <a:buNone/>
              <a:defRPr>
                <a:solidFill>
                  <a:srgbClr val="999999"/>
                </a:solidFill>
              </a:defRPr>
            </a:lvl5pPr>
            <a:lvl6pPr lvl="5" algn="ctr" rtl="0">
              <a:buNone/>
              <a:defRPr>
                <a:solidFill>
                  <a:srgbClr val="999999"/>
                </a:solidFill>
              </a:defRPr>
            </a:lvl6pPr>
            <a:lvl7pPr lvl="6" algn="ctr" rtl="0">
              <a:buNone/>
              <a:defRPr>
                <a:solidFill>
                  <a:srgbClr val="999999"/>
                </a:solidFill>
              </a:defRPr>
            </a:lvl7pPr>
            <a:lvl8pPr lvl="7" algn="ctr" rtl="0">
              <a:buNone/>
              <a:defRPr>
                <a:solidFill>
                  <a:srgbClr val="999999"/>
                </a:solidFill>
              </a:defRPr>
            </a:lvl8pPr>
            <a:lvl9pPr lvl="8" algn="ctr" rtl="0">
              <a:buNone/>
              <a:defRPr>
                <a:solidFill>
                  <a:srgbClr val="999999"/>
                </a:solidFill>
              </a:defRPr>
            </a:lvl9pPr>
          </a:lstStyle>
          <a:p>
            <a:fld id="{83AFED41-0ED1-6743-93D4-DDA5B5AF0CE4}" type="slidenum">
              <a:rPr lang="en-US" smtClean="0"/>
              <a:t>‹#›</a:t>
            </a:fld>
            <a:endParaRPr lang="en-US"/>
          </a:p>
        </p:txBody>
      </p:sp>
    </p:spTree>
    <p:extLst>
      <p:ext uri="{BB962C8B-B14F-4D97-AF65-F5344CB8AC3E}">
        <p14:creationId xmlns:p14="http://schemas.microsoft.com/office/powerpoint/2010/main" val="362836714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half">
  <p:cSld name="Blank half">
    <p:bg>
      <p:bgPr>
        <a:blipFill>
          <a:blip r:embed="rId2">
            <a:alphaModFix/>
          </a:blip>
          <a:stretch>
            <a:fillRect/>
          </a:stretch>
        </a:blipFill>
        <a:effectLst/>
      </p:bgPr>
    </p:bg>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11307445" y="6231535"/>
            <a:ext cx="731600" cy="5248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83AFED41-0ED1-6743-93D4-DDA5B5AF0CE4}" type="slidenum">
              <a:rPr lang="en-US" smtClean="0"/>
              <a:t>‹#›</a:t>
            </a:fld>
            <a:endParaRPr lang="en-US"/>
          </a:p>
        </p:txBody>
      </p:sp>
      <p:pic>
        <p:nvPicPr>
          <p:cNvPr id="55" name="Google Shape;55;p12" descr="paint_transparent1.png"/>
          <p:cNvPicPr preferRelativeResize="0"/>
          <p:nvPr/>
        </p:nvPicPr>
        <p:blipFill rotWithShape="1">
          <a:blip r:embed="rId3">
            <a:alphaModFix/>
          </a:blip>
          <a:srcRect l="27161"/>
          <a:stretch/>
        </p:blipFill>
        <p:spPr>
          <a:xfrm>
            <a:off x="0" y="0"/>
            <a:ext cx="8880736" cy="6858000"/>
          </a:xfrm>
          <a:prstGeom prst="rect">
            <a:avLst/>
          </a:prstGeom>
          <a:noFill/>
          <a:ln>
            <a:noFill/>
          </a:ln>
        </p:spPr>
      </p:pic>
    </p:spTree>
    <p:extLst>
      <p:ext uri="{BB962C8B-B14F-4D97-AF65-F5344CB8AC3E}">
        <p14:creationId xmlns:p14="http://schemas.microsoft.com/office/powerpoint/2010/main" val="36007067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51AD15-8D85-284F-AF54-A07BA1A541C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0A217DA-2005-EC4D-8FD6-3685B261F31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A763EF5-6B30-B04A-BD97-7A305EC9C58A}"/>
              </a:ext>
            </a:extLst>
          </p:cNvPr>
          <p:cNvSpPr>
            <a:spLocks noGrp="1"/>
          </p:cNvSpPr>
          <p:nvPr>
            <p:ph type="dt" sz="half" idx="10"/>
          </p:nvPr>
        </p:nvSpPr>
        <p:spPr/>
        <p:txBody>
          <a:bodyPr/>
          <a:lstStyle/>
          <a:p>
            <a:fld id="{78A5EF00-36BC-C940-9A37-B304FCAD63A9}" type="datetimeFigureOut">
              <a:rPr lang="en-US" smtClean="0"/>
              <a:t>3/26/21</a:t>
            </a:fld>
            <a:endParaRPr lang="en-US"/>
          </a:p>
        </p:txBody>
      </p:sp>
      <p:sp>
        <p:nvSpPr>
          <p:cNvPr id="5" name="Footer Placeholder 4">
            <a:extLst>
              <a:ext uri="{FF2B5EF4-FFF2-40B4-BE49-F238E27FC236}">
                <a16:creationId xmlns:a16="http://schemas.microsoft.com/office/drawing/2014/main" id="{3EB83718-E1A5-2D40-A7D8-9B08EB1E43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36FCA37-22C0-C348-9C97-1F8D029E45AB}"/>
              </a:ext>
            </a:extLst>
          </p:cNvPr>
          <p:cNvSpPr>
            <a:spLocks noGrp="1"/>
          </p:cNvSpPr>
          <p:nvPr>
            <p:ph type="sldNum" sz="quarter" idx="12"/>
          </p:nvPr>
        </p:nvSpPr>
        <p:spPr/>
        <p:txBody>
          <a:bodyPr/>
          <a:lstStyle/>
          <a:p>
            <a:fld id="{83AFED41-0ED1-6743-93D4-DDA5B5AF0CE4}" type="slidenum">
              <a:rPr lang="en-US" smtClean="0"/>
              <a:t>‹#›</a:t>
            </a:fld>
            <a:endParaRPr lang="en-US"/>
          </a:p>
        </p:txBody>
      </p:sp>
    </p:spTree>
    <p:extLst>
      <p:ext uri="{BB962C8B-B14F-4D97-AF65-F5344CB8AC3E}">
        <p14:creationId xmlns:p14="http://schemas.microsoft.com/office/powerpoint/2010/main" val="18394466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DDCDAD-2230-48C9-8C1F-35DE1A70186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7D37C264-8F03-4A45-A44E-7AD5F9E52C4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4066878-FD59-49BF-A040-7F72F445D7B6}"/>
              </a:ext>
            </a:extLst>
          </p:cNvPr>
          <p:cNvSpPr>
            <a:spLocks noGrp="1"/>
          </p:cNvSpPr>
          <p:nvPr>
            <p:ph type="dt" sz="half" idx="10"/>
          </p:nvPr>
        </p:nvSpPr>
        <p:spPr/>
        <p:txBody>
          <a:bodyPr/>
          <a:lstStyle/>
          <a:p>
            <a:fld id="{96CDC67E-D3B6-47F3-87BA-D4EA8A3D9125}" type="datetimeFigureOut">
              <a:rPr lang="en-AU" smtClean="0"/>
              <a:t>26/3/21</a:t>
            </a:fld>
            <a:endParaRPr lang="en-AU"/>
          </a:p>
        </p:txBody>
      </p:sp>
      <p:sp>
        <p:nvSpPr>
          <p:cNvPr id="5" name="Footer Placeholder 4">
            <a:extLst>
              <a:ext uri="{FF2B5EF4-FFF2-40B4-BE49-F238E27FC236}">
                <a16:creationId xmlns:a16="http://schemas.microsoft.com/office/drawing/2014/main" id="{729F77A1-1190-41F1-B4DC-74A4C7290765}"/>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6103963F-96D9-449F-9388-ECFE85D27243}"/>
              </a:ext>
            </a:extLst>
          </p:cNvPr>
          <p:cNvSpPr>
            <a:spLocks noGrp="1"/>
          </p:cNvSpPr>
          <p:nvPr>
            <p:ph type="sldNum" sz="quarter" idx="12"/>
          </p:nvPr>
        </p:nvSpPr>
        <p:spPr/>
        <p:txBody>
          <a:bodyPr/>
          <a:lstStyle/>
          <a:p>
            <a:fld id="{297150FD-3852-4687-A7E4-4110A6513C7C}" type="slidenum">
              <a:rPr lang="en-AU" smtClean="0"/>
              <a:t>‹#›</a:t>
            </a:fld>
            <a:endParaRPr lang="en-AU"/>
          </a:p>
        </p:txBody>
      </p:sp>
    </p:spTree>
    <p:extLst>
      <p:ext uri="{BB962C8B-B14F-4D97-AF65-F5344CB8AC3E}">
        <p14:creationId xmlns:p14="http://schemas.microsoft.com/office/powerpoint/2010/main" val="25518410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F43893-2DF0-42E2-8963-5DE1CCB7002A}"/>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C5921F35-5633-4ED2-B1FD-23B0B940D8D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D7B1E05F-9CF2-4283-8A30-E8CF4FEBA79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E10CE2A1-ACE3-432E-9717-8A5E6F7FF62F}"/>
              </a:ext>
            </a:extLst>
          </p:cNvPr>
          <p:cNvSpPr>
            <a:spLocks noGrp="1"/>
          </p:cNvSpPr>
          <p:nvPr>
            <p:ph type="dt" sz="half" idx="10"/>
          </p:nvPr>
        </p:nvSpPr>
        <p:spPr/>
        <p:txBody>
          <a:bodyPr/>
          <a:lstStyle/>
          <a:p>
            <a:fld id="{96CDC67E-D3B6-47F3-87BA-D4EA8A3D9125}" type="datetimeFigureOut">
              <a:rPr lang="en-AU" smtClean="0"/>
              <a:t>26/3/21</a:t>
            </a:fld>
            <a:endParaRPr lang="en-AU"/>
          </a:p>
        </p:txBody>
      </p:sp>
      <p:sp>
        <p:nvSpPr>
          <p:cNvPr id="6" name="Footer Placeholder 5">
            <a:extLst>
              <a:ext uri="{FF2B5EF4-FFF2-40B4-BE49-F238E27FC236}">
                <a16:creationId xmlns:a16="http://schemas.microsoft.com/office/drawing/2014/main" id="{304E4E85-79F2-4E8F-9B29-FB48AA2B3A0D}"/>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65343822-4A58-4BE2-A1AB-C1093738050B}"/>
              </a:ext>
            </a:extLst>
          </p:cNvPr>
          <p:cNvSpPr>
            <a:spLocks noGrp="1"/>
          </p:cNvSpPr>
          <p:nvPr>
            <p:ph type="sldNum" sz="quarter" idx="12"/>
          </p:nvPr>
        </p:nvSpPr>
        <p:spPr/>
        <p:txBody>
          <a:bodyPr/>
          <a:lstStyle/>
          <a:p>
            <a:fld id="{297150FD-3852-4687-A7E4-4110A6513C7C}" type="slidenum">
              <a:rPr lang="en-AU" smtClean="0"/>
              <a:t>‹#›</a:t>
            </a:fld>
            <a:endParaRPr lang="en-AU"/>
          </a:p>
        </p:txBody>
      </p:sp>
    </p:spTree>
    <p:extLst>
      <p:ext uri="{BB962C8B-B14F-4D97-AF65-F5344CB8AC3E}">
        <p14:creationId xmlns:p14="http://schemas.microsoft.com/office/powerpoint/2010/main" val="31414444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95E2DD-9DC5-49AC-88E6-9E4147032A8F}"/>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516B6596-791D-4879-8352-CC19AC492CF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9F67141-A5FE-465A-A6AA-09B5FA1DE94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EC762778-F227-49B7-A35A-75BF8975FA2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CDD5FC5-A2AB-4E05-A9CB-43F0D63BCFD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F87E3717-5414-4094-BFBC-BAF713AED5A5}"/>
              </a:ext>
            </a:extLst>
          </p:cNvPr>
          <p:cNvSpPr>
            <a:spLocks noGrp="1"/>
          </p:cNvSpPr>
          <p:nvPr>
            <p:ph type="dt" sz="half" idx="10"/>
          </p:nvPr>
        </p:nvSpPr>
        <p:spPr/>
        <p:txBody>
          <a:bodyPr/>
          <a:lstStyle/>
          <a:p>
            <a:fld id="{96CDC67E-D3B6-47F3-87BA-D4EA8A3D9125}" type="datetimeFigureOut">
              <a:rPr lang="en-AU" smtClean="0"/>
              <a:t>26/3/21</a:t>
            </a:fld>
            <a:endParaRPr lang="en-AU"/>
          </a:p>
        </p:txBody>
      </p:sp>
      <p:sp>
        <p:nvSpPr>
          <p:cNvPr id="8" name="Footer Placeholder 7">
            <a:extLst>
              <a:ext uri="{FF2B5EF4-FFF2-40B4-BE49-F238E27FC236}">
                <a16:creationId xmlns:a16="http://schemas.microsoft.com/office/drawing/2014/main" id="{0B98B513-78F7-4DE7-9600-57E8266A42FF}"/>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D1A9AFDF-D7A1-4A67-9B4B-92C3740258CA}"/>
              </a:ext>
            </a:extLst>
          </p:cNvPr>
          <p:cNvSpPr>
            <a:spLocks noGrp="1"/>
          </p:cNvSpPr>
          <p:nvPr>
            <p:ph type="sldNum" sz="quarter" idx="12"/>
          </p:nvPr>
        </p:nvSpPr>
        <p:spPr/>
        <p:txBody>
          <a:bodyPr/>
          <a:lstStyle/>
          <a:p>
            <a:fld id="{297150FD-3852-4687-A7E4-4110A6513C7C}" type="slidenum">
              <a:rPr lang="en-AU" smtClean="0"/>
              <a:t>‹#›</a:t>
            </a:fld>
            <a:endParaRPr lang="en-AU"/>
          </a:p>
        </p:txBody>
      </p:sp>
    </p:spTree>
    <p:extLst>
      <p:ext uri="{BB962C8B-B14F-4D97-AF65-F5344CB8AC3E}">
        <p14:creationId xmlns:p14="http://schemas.microsoft.com/office/powerpoint/2010/main" val="33589446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9E362E-2A35-4AC3-993F-EC59FADEFD83}"/>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359E3E2A-89BD-4F62-ACF1-04331113FE8F}"/>
              </a:ext>
            </a:extLst>
          </p:cNvPr>
          <p:cNvSpPr>
            <a:spLocks noGrp="1"/>
          </p:cNvSpPr>
          <p:nvPr>
            <p:ph type="dt" sz="half" idx="10"/>
          </p:nvPr>
        </p:nvSpPr>
        <p:spPr/>
        <p:txBody>
          <a:bodyPr/>
          <a:lstStyle/>
          <a:p>
            <a:fld id="{96CDC67E-D3B6-47F3-87BA-D4EA8A3D9125}" type="datetimeFigureOut">
              <a:rPr lang="en-AU" smtClean="0"/>
              <a:t>26/3/21</a:t>
            </a:fld>
            <a:endParaRPr lang="en-AU"/>
          </a:p>
        </p:txBody>
      </p:sp>
      <p:sp>
        <p:nvSpPr>
          <p:cNvPr id="4" name="Footer Placeholder 3">
            <a:extLst>
              <a:ext uri="{FF2B5EF4-FFF2-40B4-BE49-F238E27FC236}">
                <a16:creationId xmlns:a16="http://schemas.microsoft.com/office/drawing/2014/main" id="{DFA63B1F-9D2D-43E9-9769-9C12D1D3F06D}"/>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2C60728E-8C78-479E-84E6-46BE7EAD24FD}"/>
              </a:ext>
            </a:extLst>
          </p:cNvPr>
          <p:cNvSpPr>
            <a:spLocks noGrp="1"/>
          </p:cNvSpPr>
          <p:nvPr>
            <p:ph type="sldNum" sz="quarter" idx="12"/>
          </p:nvPr>
        </p:nvSpPr>
        <p:spPr/>
        <p:txBody>
          <a:bodyPr/>
          <a:lstStyle/>
          <a:p>
            <a:fld id="{297150FD-3852-4687-A7E4-4110A6513C7C}" type="slidenum">
              <a:rPr lang="en-AU" smtClean="0"/>
              <a:t>‹#›</a:t>
            </a:fld>
            <a:endParaRPr lang="en-AU"/>
          </a:p>
        </p:txBody>
      </p:sp>
    </p:spTree>
    <p:extLst>
      <p:ext uri="{BB962C8B-B14F-4D97-AF65-F5344CB8AC3E}">
        <p14:creationId xmlns:p14="http://schemas.microsoft.com/office/powerpoint/2010/main" val="24034215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F4911D2-202A-46A0-AEC9-E9D051D8F2DD}"/>
              </a:ext>
            </a:extLst>
          </p:cNvPr>
          <p:cNvSpPr>
            <a:spLocks noGrp="1"/>
          </p:cNvSpPr>
          <p:nvPr>
            <p:ph type="dt" sz="half" idx="10"/>
          </p:nvPr>
        </p:nvSpPr>
        <p:spPr/>
        <p:txBody>
          <a:bodyPr/>
          <a:lstStyle/>
          <a:p>
            <a:fld id="{96CDC67E-D3B6-47F3-87BA-D4EA8A3D9125}" type="datetimeFigureOut">
              <a:rPr lang="en-AU" smtClean="0"/>
              <a:t>26/3/21</a:t>
            </a:fld>
            <a:endParaRPr lang="en-AU"/>
          </a:p>
        </p:txBody>
      </p:sp>
      <p:sp>
        <p:nvSpPr>
          <p:cNvPr id="3" name="Footer Placeholder 2">
            <a:extLst>
              <a:ext uri="{FF2B5EF4-FFF2-40B4-BE49-F238E27FC236}">
                <a16:creationId xmlns:a16="http://schemas.microsoft.com/office/drawing/2014/main" id="{13B8E2D7-6ED6-43FD-A3DF-00603EA45C32}"/>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5FAE7D1B-2BB0-404A-9E07-502971085E86}"/>
              </a:ext>
            </a:extLst>
          </p:cNvPr>
          <p:cNvSpPr>
            <a:spLocks noGrp="1"/>
          </p:cNvSpPr>
          <p:nvPr>
            <p:ph type="sldNum" sz="quarter" idx="12"/>
          </p:nvPr>
        </p:nvSpPr>
        <p:spPr/>
        <p:txBody>
          <a:bodyPr/>
          <a:lstStyle/>
          <a:p>
            <a:fld id="{297150FD-3852-4687-A7E4-4110A6513C7C}" type="slidenum">
              <a:rPr lang="en-AU" smtClean="0"/>
              <a:t>‹#›</a:t>
            </a:fld>
            <a:endParaRPr lang="en-AU"/>
          </a:p>
        </p:txBody>
      </p:sp>
    </p:spTree>
    <p:extLst>
      <p:ext uri="{BB962C8B-B14F-4D97-AF65-F5344CB8AC3E}">
        <p14:creationId xmlns:p14="http://schemas.microsoft.com/office/powerpoint/2010/main" val="22429912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53DEF3-0D4A-44AD-B065-C98A391D05E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E82E34CA-A385-42A6-9B29-EB6CDA5E7FF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A8DC5BFD-BAA1-4B20-9D54-E701C94135E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523285A-B445-4EE3-BAC3-E018E043B244}"/>
              </a:ext>
            </a:extLst>
          </p:cNvPr>
          <p:cNvSpPr>
            <a:spLocks noGrp="1"/>
          </p:cNvSpPr>
          <p:nvPr>
            <p:ph type="dt" sz="half" idx="10"/>
          </p:nvPr>
        </p:nvSpPr>
        <p:spPr/>
        <p:txBody>
          <a:bodyPr/>
          <a:lstStyle/>
          <a:p>
            <a:fld id="{96CDC67E-D3B6-47F3-87BA-D4EA8A3D9125}" type="datetimeFigureOut">
              <a:rPr lang="en-AU" smtClean="0"/>
              <a:t>26/3/21</a:t>
            </a:fld>
            <a:endParaRPr lang="en-AU"/>
          </a:p>
        </p:txBody>
      </p:sp>
      <p:sp>
        <p:nvSpPr>
          <p:cNvPr id="6" name="Footer Placeholder 5">
            <a:extLst>
              <a:ext uri="{FF2B5EF4-FFF2-40B4-BE49-F238E27FC236}">
                <a16:creationId xmlns:a16="http://schemas.microsoft.com/office/drawing/2014/main" id="{1C14D9D4-AC02-45FF-90A0-CD85A59F35AF}"/>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5D5739DD-794C-45BB-9899-26F4D73DC1B4}"/>
              </a:ext>
            </a:extLst>
          </p:cNvPr>
          <p:cNvSpPr>
            <a:spLocks noGrp="1"/>
          </p:cNvSpPr>
          <p:nvPr>
            <p:ph type="sldNum" sz="quarter" idx="12"/>
          </p:nvPr>
        </p:nvSpPr>
        <p:spPr/>
        <p:txBody>
          <a:bodyPr/>
          <a:lstStyle/>
          <a:p>
            <a:fld id="{297150FD-3852-4687-A7E4-4110A6513C7C}" type="slidenum">
              <a:rPr lang="en-AU" smtClean="0"/>
              <a:t>‹#›</a:t>
            </a:fld>
            <a:endParaRPr lang="en-AU"/>
          </a:p>
        </p:txBody>
      </p:sp>
    </p:spTree>
    <p:extLst>
      <p:ext uri="{BB962C8B-B14F-4D97-AF65-F5344CB8AC3E}">
        <p14:creationId xmlns:p14="http://schemas.microsoft.com/office/powerpoint/2010/main" val="36843219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8E260A-8FB0-44FF-8850-7CC8EEBCFB7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4F0FDFD9-7376-44EE-B519-C21FD87C179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199A208B-ADAE-4EF0-8554-DD934F2AFEC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FF67F75-4FCF-4F5F-BF6B-93F5EFA8A65D}"/>
              </a:ext>
            </a:extLst>
          </p:cNvPr>
          <p:cNvSpPr>
            <a:spLocks noGrp="1"/>
          </p:cNvSpPr>
          <p:nvPr>
            <p:ph type="dt" sz="half" idx="10"/>
          </p:nvPr>
        </p:nvSpPr>
        <p:spPr/>
        <p:txBody>
          <a:bodyPr/>
          <a:lstStyle/>
          <a:p>
            <a:fld id="{96CDC67E-D3B6-47F3-87BA-D4EA8A3D9125}" type="datetimeFigureOut">
              <a:rPr lang="en-AU" smtClean="0"/>
              <a:t>26/3/21</a:t>
            </a:fld>
            <a:endParaRPr lang="en-AU"/>
          </a:p>
        </p:txBody>
      </p:sp>
      <p:sp>
        <p:nvSpPr>
          <p:cNvPr id="6" name="Footer Placeholder 5">
            <a:extLst>
              <a:ext uri="{FF2B5EF4-FFF2-40B4-BE49-F238E27FC236}">
                <a16:creationId xmlns:a16="http://schemas.microsoft.com/office/drawing/2014/main" id="{33121BEF-D40E-4186-A3D0-BA1FAF59D9D9}"/>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5FDBA3E2-C96D-4287-80E6-288E382D5F30}"/>
              </a:ext>
            </a:extLst>
          </p:cNvPr>
          <p:cNvSpPr>
            <a:spLocks noGrp="1"/>
          </p:cNvSpPr>
          <p:nvPr>
            <p:ph type="sldNum" sz="quarter" idx="12"/>
          </p:nvPr>
        </p:nvSpPr>
        <p:spPr/>
        <p:txBody>
          <a:bodyPr/>
          <a:lstStyle/>
          <a:p>
            <a:fld id="{297150FD-3852-4687-A7E4-4110A6513C7C}" type="slidenum">
              <a:rPr lang="en-AU" smtClean="0"/>
              <a:t>‹#›</a:t>
            </a:fld>
            <a:endParaRPr lang="en-AU"/>
          </a:p>
        </p:txBody>
      </p:sp>
    </p:spTree>
    <p:extLst>
      <p:ext uri="{BB962C8B-B14F-4D97-AF65-F5344CB8AC3E}">
        <p14:creationId xmlns:p14="http://schemas.microsoft.com/office/powerpoint/2010/main" val="23176226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148A2AE-E11A-4CCA-A975-65B88D4EBAD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D6AB60F6-727F-4EDD-ABAA-20A8151D933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817FF975-1772-4EF7-BCB0-51D5F06EF10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6CDC67E-D3B6-47F3-87BA-D4EA8A3D9125}" type="datetimeFigureOut">
              <a:rPr lang="en-AU" smtClean="0"/>
              <a:t>26/3/21</a:t>
            </a:fld>
            <a:endParaRPr lang="en-AU"/>
          </a:p>
        </p:txBody>
      </p:sp>
      <p:sp>
        <p:nvSpPr>
          <p:cNvPr id="5" name="Footer Placeholder 4">
            <a:extLst>
              <a:ext uri="{FF2B5EF4-FFF2-40B4-BE49-F238E27FC236}">
                <a16:creationId xmlns:a16="http://schemas.microsoft.com/office/drawing/2014/main" id="{AC9561E7-2397-45FF-953F-741AF7A6CB6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a:extLst>
              <a:ext uri="{FF2B5EF4-FFF2-40B4-BE49-F238E27FC236}">
                <a16:creationId xmlns:a16="http://schemas.microsoft.com/office/drawing/2014/main" id="{000F6222-0F14-4962-9FDA-273F8C67654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97150FD-3852-4687-A7E4-4110A6513C7C}" type="slidenum">
              <a:rPr lang="en-AU" smtClean="0"/>
              <a:t>‹#›</a:t>
            </a:fld>
            <a:endParaRPr lang="en-AU"/>
          </a:p>
        </p:txBody>
      </p:sp>
    </p:spTree>
    <p:extLst>
      <p:ext uri="{BB962C8B-B14F-4D97-AF65-F5344CB8AC3E}">
        <p14:creationId xmlns:p14="http://schemas.microsoft.com/office/powerpoint/2010/main" val="4077911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CCCCCC"/>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09600" y="1798633"/>
            <a:ext cx="7348400" cy="11432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rgbClr val="434343"/>
              </a:buClr>
              <a:buSzPts val="4800"/>
              <a:buFont typeface="Lato Hairline"/>
              <a:buNone/>
              <a:defRPr sz="4800">
                <a:solidFill>
                  <a:srgbClr val="434343"/>
                </a:solidFill>
                <a:latin typeface="Lato Hairline"/>
                <a:ea typeface="Lato Hairline"/>
                <a:cs typeface="Lato Hairline"/>
                <a:sym typeface="Lato Hairline"/>
              </a:defRPr>
            </a:lvl1pPr>
            <a:lvl2pPr lvl="1">
              <a:spcBef>
                <a:spcPts val="0"/>
              </a:spcBef>
              <a:spcAft>
                <a:spcPts val="0"/>
              </a:spcAft>
              <a:buClr>
                <a:srgbClr val="434343"/>
              </a:buClr>
              <a:buSzPts val="4800"/>
              <a:buFont typeface="Lato Hairline"/>
              <a:buNone/>
              <a:defRPr sz="4800">
                <a:solidFill>
                  <a:srgbClr val="434343"/>
                </a:solidFill>
                <a:latin typeface="Lato Hairline"/>
                <a:ea typeface="Lato Hairline"/>
                <a:cs typeface="Lato Hairline"/>
                <a:sym typeface="Lato Hairline"/>
              </a:defRPr>
            </a:lvl2pPr>
            <a:lvl3pPr lvl="2">
              <a:spcBef>
                <a:spcPts val="0"/>
              </a:spcBef>
              <a:spcAft>
                <a:spcPts val="0"/>
              </a:spcAft>
              <a:buClr>
                <a:srgbClr val="434343"/>
              </a:buClr>
              <a:buSzPts val="4800"/>
              <a:buFont typeface="Lato Hairline"/>
              <a:buNone/>
              <a:defRPr sz="4800">
                <a:solidFill>
                  <a:srgbClr val="434343"/>
                </a:solidFill>
                <a:latin typeface="Lato Hairline"/>
                <a:ea typeface="Lato Hairline"/>
                <a:cs typeface="Lato Hairline"/>
                <a:sym typeface="Lato Hairline"/>
              </a:defRPr>
            </a:lvl3pPr>
            <a:lvl4pPr lvl="3">
              <a:spcBef>
                <a:spcPts val="0"/>
              </a:spcBef>
              <a:spcAft>
                <a:spcPts val="0"/>
              </a:spcAft>
              <a:buClr>
                <a:srgbClr val="434343"/>
              </a:buClr>
              <a:buSzPts val="4800"/>
              <a:buFont typeface="Lato Hairline"/>
              <a:buNone/>
              <a:defRPr sz="4800">
                <a:solidFill>
                  <a:srgbClr val="434343"/>
                </a:solidFill>
                <a:latin typeface="Lato Hairline"/>
                <a:ea typeface="Lato Hairline"/>
                <a:cs typeface="Lato Hairline"/>
                <a:sym typeface="Lato Hairline"/>
              </a:defRPr>
            </a:lvl4pPr>
            <a:lvl5pPr lvl="4">
              <a:spcBef>
                <a:spcPts val="0"/>
              </a:spcBef>
              <a:spcAft>
                <a:spcPts val="0"/>
              </a:spcAft>
              <a:buClr>
                <a:srgbClr val="434343"/>
              </a:buClr>
              <a:buSzPts val="4800"/>
              <a:buFont typeface="Lato Hairline"/>
              <a:buNone/>
              <a:defRPr sz="4800">
                <a:solidFill>
                  <a:srgbClr val="434343"/>
                </a:solidFill>
                <a:latin typeface="Lato Hairline"/>
                <a:ea typeface="Lato Hairline"/>
                <a:cs typeface="Lato Hairline"/>
                <a:sym typeface="Lato Hairline"/>
              </a:defRPr>
            </a:lvl5pPr>
            <a:lvl6pPr lvl="5">
              <a:spcBef>
                <a:spcPts val="0"/>
              </a:spcBef>
              <a:spcAft>
                <a:spcPts val="0"/>
              </a:spcAft>
              <a:buClr>
                <a:srgbClr val="434343"/>
              </a:buClr>
              <a:buSzPts val="4800"/>
              <a:buFont typeface="Lato Hairline"/>
              <a:buNone/>
              <a:defRPr sz="4800">
                <a:solidFill>
                  <a:srgbClr val="434343"/>
                </a:solidFill>
                <a:latin typeface="Lato Hairline"/>
                <a:ea typeface="Lato Hairline"/>
                <a:cs typeface="Lato Hairline"/>
                <a:sym typeface="Lato Hairline"/>
              </a:defRPr>
            </a:lvl6pPr>
            <a:lvl7pPr lvl="6">
              <a:spcBef>
                <a:spcPts val="0"/>
              </a:spcBef>
              <a:spcAft>
                <a:spcPts val="0"/>
              </a:spcAft>
              <a:buClr>
                <a:srgbClr val="434343"/>
              </a:buClr>
              <a:buSzPts val="4800"/>
              <a:buFont typeface="Lato Hairline"/>
              <a:buNone/>
              <a:defRPr sz="4800">
                <a:solidFill>
                  <a:srgbClr val="434343"/>
                </a:solidFill>
                <a:latin typeface="Lato Hairline"/>
                <a:ea typeface="Lato Hairline"/>
                <a:cs typeface="Lato Hairline"/>
                <a:sym typeface="Lato Hairline"/>
              </a:defRPr>
            </a:lvl7pPr>
            <a:lvl8pPr lvl="7">
              <a:spcBef>
                <a:spcPts val="0"/>
              </a:spcBef>
              <a:spcAft>
                <a:spcPts val="0"/>
              </a:spcAft>
              <a:buClr>
                <a:srgbClr val="434343"/>
              </a:buClr>
              <a:buSzPts val="4800"/>
              <a:buFont typeface="Lato Hairline"/>
              <a:buNone/>
              <a:defRPr sz="4800">
                <a:solidFill>
                  <a:srgbClr val="434343"/>
                </a:solidFill>
                <a:latin typeface="Lato Hairline"/>
                <a:ea typeface="Lato Hairline"/>
                <a:cs typeface="Lato Hairline"/>
                <a:sym typeface="Lato Hairline"/>
              </a:defRPr>
            </a:lvl8pPr>
            <a:lvl9pPr lvl="8">
              <a:spcBef>
                <a:spcPts val="0"/>
              </a:spcBef>
              <a:spcAft>
                <a:spcPts val="0"/>
              </a:spcAft>
              <a:buClr>
                <a:srgbClr val="434343"/>
              </a:buClr>
              <a:buSzPts val="4800"/>
              <a:buFont typeface="Lato Hairline"/>
              <a:buNone/>
              <a:defRPr sz="4800">
                <a:solidFill>
                  <a:srgbClr val="434343"/>
                </a:solidFill>
                <a:latin typeface="Lato Hairline"/>
                <a:ea typeface="Lato Hairline"/>
                <a:cs typeface="Lato Hairline"/>
                <a:sym typeface="Lato Hairline"/>
              </a:defRPr>
            </a:lvl9pPr>
          </a:lstStyle>
          <a:p>
            <a:endParaRPr/>
          </a:p>
        </p:txBody>
      </p:sp>
      <p:sp>
        <p:nvSpPr>
          <p:cNvPr id="7" name="Google Shape;7;p1"/>
          <p:cNvSpPr txBox="1">
            <a:spLocks noGrp="1"/>
          </p:cNvSpPr>
          <p:nvPr>
            <p:ph type="body" idx="1"/>
          </p:nvPr>
        </p:nvSpPr>
        <p:spPr>
          <a:xfrm>
            <a:off x="609600" y="2992533"/>
            <a:ext cx="7348400" cy="3473600"/>
          </a:xfrm>
          <a:prstGeom prst="rect">
            <a:avLst/>
          </a:prstGeom>
          <a:noFill/>
          <a:ln>
            <a:noFill/>
          </a:ln>
        </p:spPr>
        <p:txBody>
          <a:bodyPr spcFirstLastPara="1" wrap="square" lIns="91425" tIns="91425" rIns="91425" bIns="91425" anchor="t" anchorCtr="0">
            <a:noAutofit/>
          </a:bodyPr>
          <a:lstStyle>
            <a:lvl1pPr marL="457200" lvl="0" indent="-342900">
              <a:spcBef>
                <a:spcPts val="600"/>
              </a:spcBef>
              <a:spcAft>
                <a:spcPts val="0"/>
              </a:spcAft>
              <a:buClr>
                <a:srgbClr val="B7B7B7"/>
              </a:buClr>
              <a:buSzPts val="1800"/>
              <a:buFont typeface="Lato Light"/>
              <a:buChar char="×"/>
              <a:defRPr sz="1800">
                <a:solidFill>
                  <a:srgbClr val="666666"/>
                </a:solidFill>
                <a:latin typeface="Lato Light"/>
                <a:ea typeface="Lato Light"/>
                <a:cs typeface="Lato Light"/>
                <a:sym typeface="Lato Light"/>
              </a:defRPr>
            </a:lvl1pPr>
            <a:lvl2pPr marL="914400" lvl="1" indent="-342900">
              <a:spcBef>
                <a:spcPts val="0"/>
              </a:spcBef>
              <a:spcAft>
                <a:spcPts val="0"/>
              </a:spcAft>
              <a:buClr>
                <a:srgbClr val="B7B7B7"/>
              </a:buClr>
              <a:buSzPts val="1800"/>
              <a:buFont typeface="Lato Light"/>
              <a:buChar char="×"/>
              <a:defRPr sz="1800">
                <a:solidFill>
                  <a:srgbClr val="666666"/>
                </a:solidFill>
                <a:latin typeface="Lato Light"/>
                <a:ea typeface="Lato Light"/>
                <a:cs typeface="Lato Light"/>
                <a:sym typeface="Lato Light"/>
              </a:defRPr>
            </a:lvl2pPr>
            <a:lvl3pPr marL="1371600" lvl="2" indent="-342900">
              <a:spcBef>
                <a:spcPts val="0"/>
              </a:spcBef>
              <a:spcAft>
                <a:spcPts val="0"/>
              </a:spcAft>
              <a:buClr>
                <a:srgbClr val="B7B7B7"/>
              </a:buClr>
              <a:buSzPts val="1800"/>
              <a:buFont typeface="Lato Light"/>
              <a:buChar char="×"/>
              <a:defRPr sz="1800">
                <a:solidFill>
                  <a:srgbClr val="666666"/>
                </a:solidFill>
                <a:latin typeface="Lato Light"/>
                <a:ea typeface="Lato Light"/>
                <a:cs typeface="Lato Light"/>
                <a:sym typeface="Lato Light"/>
              </a:defRPr>
            </a:lvl3pPr>
            <a:lvl4pPr marL="1828800" lvl="3" indent="-342900">
              <a:spcBef>
                <a:spcPts val="0"/>
              </a:spcBef>
              <a:spcAft>
                <a:spcPts val="0"/>
              </a:spcAft>
              <a:buClr>
                <a:srgbClr val="B7B7B7"/>
              </a:buClr>
              <a:buSzPts val="1800"/>
              <a:buFont typeface="Lato Light"/>
              <a:buChar char="×"/>
              <a:defRPr sz="1800">
                <a:solidFill>
                  <a:srgbClr val="666666"/>
                </a:solidFill>
                <a:latin typeface="Lato Light"/>
                <a:ea typeface="Lato Light"/>
                <a:cs typeface="Lato Light"/>
                <a:sym typeface="Lato Light"/>
              </a:defRPr>
            </a:lvl4pPr>
            <a:lvl5pPr marL="2286000" lvl="4" indent="-342900">
              <a:spcBef>
                <a:spcPts val="0"/>
              </a:spcBef>
              <a:spcAft>
                <a:spcPts val="0"/>
              </a:spcAft>
              <a:buClr>
                <a:srgbClr val="B7B7B7"/>
              </a:buClr>
              <a:buSzPts val="1800"/>
              <a:buFont typeface="Lato Light"/>
              <a:buChar char="○"/>
              <a:defRPr sz="1800">
                <a:solidFill>
                  <a:srgbClr val="666666"/>
                </a:solidFill>
                <a:latin typeface="Lato Light"/>
                <a:ea typeface="Lato Light"/>
                <a:cs typeface="Lato Light"/>
                <a:sym typeface="Lato Light"/>
              </a:defRPr>
            </a:lvl5pPr>
            <a:lvl6pPr marL="2743200" lvl="5" indent="-342900">
              <a:spcBef>
                <a:spcPts val="0"/>
              </a:spcBef>
              <a:spcAft>
                <a:spcPts val="0"/>
              </a:spcAft>
              <a:buClr>
                <a:srgbClr val="B7B7B7"/>
              </a:buClr>
              <a:buSzPts val="1800"/>
              <a:buFont typeface="Lato Light"/>
              <a:buChar char="■"/>
              <a:defRPr sz="1800">
                <a:solidFill>
                  <a:srgbClr val="666666"/>
                </a:solidFill>
                <a:latin typeface="Lato Light"/>
                <a:ea typeface="Lato Light"/>
                <a:cs typeface="Lato Light"/>
                <a:sym typeface="Lato Light"/>
              </a:defRPr>
            </a:lvl6pPr>
            <a:lvl7pPr marL="3200400" lvl="6" indent="-342900">
              <a:spcBef>
                <a:spcPts val="0"/>
              </a:spcBef>
              <a:spcAft>
                <a:spcPts val="0"/>
              </a:spcAft>
              <a:buClr>
                <a:srgbClr val="B7B7B7"/>
              </a:buClr>
              <a:buSzPts val="1800"/>
              <a:buFont typeface="Lato Light"/>
              <a:buChar char="●"/>
              <a:defRPr sz="1800">
                <a:solidFill>
                  <a:srgbClr val="666666"/>
                </a:solidFill>
                <a:latin typeface="Lato Light"/>
                <a:ea typeface="Lato Light"/>
                <a:cs typeface="Lato Light"/>
                <a:sym typeface="Lato Light"/>
              </a:defRPr>
            </a:lvl7pPr>
            <a:lvl8pPr marL="3657600" lvl="7" indent="-342900">
              <a:spcBef>
                <a:spcPts val="0"/>
              </a:spcBef>
              <a:spcAft>
                <a:spcPts val="0"/>
              </a:spcAft>
              <a:buClr>
                <a:srgbClr val="B7B7B7"/>
              </a:buClr>
              <a:buSzPts val="1800"/>
              <a:buFont typeface="Lato Light"/>
              <a:buChar char="○"/>
              <a:defRPr sz="1800">
                <a:solidFill>
                  <a:srgbClr val="666666"/>
                </a:solidFill>
                <a:latin typeface="Lato Light"/>
                <a:ea typeface="Lato Light"/>
                <a:cs typeface="Lato Light"/>
                <a:sym typeface="Lato Light"/>
              </a:defRPr>
            </a:lvl8pPr>
            <a:lvl9pPr marL="4114800" lvl="8" indent="-342900">
              <a:spcBef>
                <a:spcPts val="0"/>
              </a:spcBef>
              <a:spcAft>
                <a:spcPts val="0"/>
              </a:spcAft>
              <a:buClr>
                <a:srgbClr val="B7B7B7"/>
              </a:buClr>
              <a:buSzPts val="1800"/>
              <a:buFont typeface="Lato Light"/>
              <a:buChar char="■"/>
              <a:defRPr sz="1800">
                <a:solidFill>
                  <a:srgbClr val="666666"/>
                </a:solidFill>
                <a:latin typeface="Lato Light"/>
                <a:ea typeface="Lato Light"/>
                <a:cs typeface="Lato Light"/>
                <a:sym typeface="Lato Light"/>
              </a:defRPr>
            </a:lvl9pPr>
          </a:lstStyle>
          <a:p>
            <a:endParaRPr/>
          </a:p>
        </p:txBody>
      </p:sp>
      <p:sp>
        <p:nvSpPr>
          <p:cNvPr id="8" name="Google Shape;8;p1"/>
          <p:cNvSpPr txBox="1">
            <a:spLocks noGrp="1"/>
          </p:cNvSpPr>
          <p:nvPr>
            <p:ph type="sldNum" idx="12"/>
          </p:nvPr>
        </p:nvSpPr>
        <p:spPr>
          <a:xfrm>
            <a:off x="11307445" y="6231535"/>
            <a:ext cx="731600" cy="524800"/>
          </a:xfrm>
          <a:prstGeom prst="rect">
            <a:avLst/>
          </a:prstGeom>
          <a:noFill/>
          <a:ln>
            <a:noFill/>
          </a:ln>
        </p:spPr>
        <p:txBody>
          <a:bodyPr spcFirstLastPara="1" wrap="square" lIns="91425" tIns="91425" rIns="91425" bIns="91425" anchor="ctr" anchorCtr="0">
            <a:noAutofit/>
          </a:bodyPr>
          <a:lstStyle>
            <a:lvl1pPr lvl="0" algn="r">
              <a:buNone/>
              <a:defRPr sz="2400">
                <a:solidFill>
                  <a:srgbClr val="FFFFFF"/>
                </a:solidFill>
                <a:latin typeface="Lato Light"/>
                <a:ea typeface="Lato Light"/>
                <a:cs typeface="Lato Light"/>
                <a:sym typeface="Lato Light"/>
              </a:defRPr>
            </a:lvl1pPr>
            <a:lvl2pPr lvl="1" algn="r">
              <a:buNone/>
              <a:defRPr sz="2400">
                <a:solidFill>
                  <a:srgbClr val="FFFFFF"/>
                </a:solidFill>
                <a:latin typeface="Lato Light"/>
                <a:ea typeface="Lato Light"/>
                <a:cs typeface="Lato Light"/>
                <a:sym typeface="Lato Light"/>
              </a:defRPr>
            </a:lvl2pPr>
            <a:lvl3pPr lvl="2" algn="r">
              <a:buNone/>
              <a:defRPr sz="2400">
                <a:solidFill>
                  <a:srgbClr val="FFFFFF"/>
                </a:solidFill>
                <a:latin typeface="Lato Light"/>
                <a:ea typeface="Lato Light"/>
                <a:cs typeface="Lato Light"/>
                <a:sym typeface="Lato Light"/>
              </a:defRPr>
            </a:lvl3pPr>
            <a:lvl4pPr lvl="3" algn="r">
              <a:buNone/>
              <a:defRPr sz="2400">
                <a:solidFill>
                  <a:srgbClr val="FFFFFF"/>
                </a:solidFill>
                <a:latin typeface="Lato Light"/>
                <a:ea typeface="Lato Light"/>
                <a:cs typeface="Lato Light"/>
                <a:sym typeface="Lato Light"/>
              </a:defRPr>
            </a:lvl4pPr>
            <a:lvl5pPr lvl="4" algn="r">
              <a:buNone/>
              <a:defRPr sz="2400">
                <a:solidFill>
                  <a:srgbClr val="FFFFFF"/>
                </a:solidFill>
                <a:latin typeface="Lato Light"/>
                <a:ea typeface="Lato Light"/>
                <a:cs typeface="Lato Light"/>
                <a:sym typeface="Lato Light"/>
              </a:defRPr>
            </a:lvl5pPr>
            <a:lvl6pPr lvl="5" algn="r">
              <a:buNone/>
              <a:defRPr sz="2400">
                <a:solidFill>
                  <a:srgbClr val="FFFFFF"/>
                </a:solidFill>
                <a:latin typeface="Lato Light"/>
                <a:ea typeface="Lato Light"/>
                <a:cs typeface="Lato Light"/>
                <a:sym typeface="Lato Light"/>
              </a:defRPr>
            </a:lvl6pPr>
            <a:lvl7pPr lvl="6" algn="r">
              <a:buNone/>
              <a:defRPr sz="2400">
                <a:solidFill>
                  <a:srgbClr val="FFFFFF"/>
                </a:solidFill>
                <a:latin typeface="Lato Light"/>
                <a:ea typeface="Lato Light"/>
                <a:cs typeface="Lato Light"/>
                <a:sym typeface="Lato Light"/>
              </a:defRPr>
            </a:lvl7pPr>
            <a:lvl8pPr lvl="7" algn="r">
              <a:buNone/>
              <a:defRPr sz="2400">
                <a:solidFill>
                  <a:srgbClr val="FFFFFF"/>
                </a:solidFill>
                <a:latin typeface="Lato Light"/>
                <a:ea typeface="Lato Light"/>
                <a:cs typeface="Lato Light"/>
                <a:sym typeface="Lato Light"/>
              </a:defRPr>
            </a:lvl8pPr>
            <a:lvl9pPr lvl="8" algn="r">
              <a:buNone/>
              <a:defRPr sz="2400">
                <a:solidFill>
                  <a:srgbClr val="FFFFFF"/>
                </a:solidFill>
                <a:latin typeface="Lato Light"/>
                <a:ea typeface="Lato Light"/>
                <a:cs typeface="Lato Light"/>
                <a:sym typeface="Lato Light"/>
              </a:defRPr>
            </a:lvl9pPr>
          </a:lstStyle>
          <a:p>
            <a:fld id="{83AFED41-0ED1-6743-93D4-DDA5B5AF0CE4}" type="slidenum">
              <a:rPr lang="en-US" smtClean="0"/>
              <a:t>‹#›</a:t>
            </a:fld>
            <a:endParaRPr lang="en-US"/>
          </a:p>
        </p:txBody>
      </p:sp>
    </p:spTree>
    <p:extLst>
      <p:ext uri="{BB962C8B-B14F-4D97-AF65-F5344CB8AC3E}">
        <p14:creationId xmlns:p14="http://schemas.microsoft.com/office/powerpoint/2010/main" val="2981533379"/>
      </p:ext>
    </p:extLst>
  </p:cSld>
  <p:clrMap bg1="lt1" tx1="dk1" bg2="dk2" tx2="lt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ransition>
    <p:fade thruBlk="1"/>
  </p:transition>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7.tiff"/><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microsoft.com/office/2011/relationships/webextension" Target="../webextensions/webextension1.xml"/><Relationship Id="rId2" Type="http://schemas.openxmlformats.org/officeDocument/2006/relationships/hyperlink" Target="http://hexaco.org/hexaco-online" TargetMode="External"/><Relationship Id="rId1" Type="http://schemas.openxmlformats.org/officeDocument/2006/relationships/slideLayout" Target="../slideLayouts/slideLayout12.xml"/><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2.xml"/></Relationships>
</file>

<file path=ppt/slides/_rels/slide15.xml.rels><?xml version="1.0" encoding="UTF-8" standalone="yes"?>
<Relationships xmlns="http://schemas.openxmlformats.org/package/2006/relationships"><Relationship Id="rId3" Type="http://schemas.openxmlformats.org/officeDocument/2006/relationships/hyperlink" Target="http://hexaco.org/scaledescriptions" TargetMode="External"/><Relationship Id="rId2" Type="http://schemas.openxmlformats.org/officeDocument/2006/relationships/image" Target="../media/image22.png"/><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7.xml.rels><?xml version="1.0" encoding="UTF-8" standalone="yes"?>
<Relationships xmlns="http://schemas.openxmlformats.org/package/2006/relationships"><Relationship Id="rId2" Type="http://schemas.openxmlformats.org/officeDocument/2006/relationships/image" Target="../media/image23.tiff"/><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svg"/></Relationships>
</file>

<file path=ppt/slides/_rels/slide20.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image" Target="../media/image14.tiff"/><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DF97AC-8671-44BF-8C76-92EE6AE1683F}"/>
              </a:ext>
            </a:extLst>
          </p:cNvPr>
          <p:cNvSpPr>
            <a:spLocks noGrp="1"/>
          </p:cNvSpPr>
          <p:nvPr>
            <p:ph type="title"/>
          </p:nvPr>
        </p:nvSpPr>
        <p:spPr/>
        <p:txBody>
          <a:bodyPr>
            <a:normAutofit fontScale="90000"/>
          </a:bodyPr>
          <a:lstStyle/>
          <a:p>
            <a:r>
              <a:rPr lang="en-AU"/>
              <a:t>Personality: </a:t>
            </a:r>
            <a:r>
              <a:rPr lang="en-US">
                <a:solidFill>
                  <a:schemeClr val="tx1"/>
                </a:solidFill>
              </a:rPr>
              <a:t>The characteristic ways in which someone thinks, feels and behaves. </a:t>
            </a:r>
            <a:br>
              <a:rPr lang="en-US">
                <a:solidFill>
                  <a:schemeClr val="tx1"/>
                </a:solidFill>
              </a:rPr>
            </a:br>
            <a:endParaRPr lang="en-AU" dirty="0"/>
          </a:p>
        </p:txBody>
      </p:sp>
      <p:sp>
        <p:nvSpPr>
          <p:cNvPr id="3" name="Content Placeholder 2">
            <a:extLst>
              <a:ext uri="{FF2B5EF4-FFF2-40B4-BE49-F238E27FC236}">
                <a16:creationId xmlns:a16="http://schemas.microsoft.com/office/drawing/2014/main" id="{DD50E39C-0CF1-415E-B9C0-E07A4FF2A2C3}"/>
              </a:ext>
            </a:extLst>
          </p:cNvPr>
          <p:cNvSpPr>
            <a:spLocks noGrp="1"/>
          </p:cNvSpPr>
          <p:nvPr>
            <p:ph idx="1"/>
          </p:nvPr>
        </p:nvSpPr>
        <p:spPr>
          <a:xfrm>
            <a:off x="665204" y="1690688"/>
            <a:ext cx="11246709" cy="5043744"/>
          </a:xfrm>
        </p:spPr>
        <p:txBody>
          <a:bodyPr>
            <a:normAutofit fontScale="92500" lnSpcReduction="20000"/>
          </a:bodyPr>
          <a:lstStyle/>
          <a:p>
            <a:pPr marL="169329" indent="0">
              <a:buNone/>
            </a:pPr>
            <a:r>
              <a:rPr lang="en-US" dirty="0">
                <a:solidFill>
                  <a:schemeClr val="tx1"/>
                </a:solidFill>
              </a:rPr>
              <a:t>Like IQ – not a “thing” which we can directly measure, it is a construct. </a:t>
            </a:r>
          </a:p>
          <a:p>
            <a:pPr marL="169329" indent="0">
              <a:buNone/>
            </a:pPr>
            <a:r>
              <a:rPr lang="en-US" dirty="0">
                <a:solidFill>
                  <a:schemeClr val="tx1"/>
                </a:solidFill>
              </a:rPr>
              <a:t>Psychologists look to better understand it. Key questions:</a:t>
            </a:r>
          </a:p>
          <a:p>
            <a:pPr marL="169329" indent="0">
              <a:buNone/>
            </a:pPr>
            <a:r>
              <a:rPr lang="en-US" u="sng" dirty="0">
                <a:solidFill>
                  <a:schemeClr val="tx1"/>
                </a:solidFill>
              </a:rPr>
              <a:t>What is it? </a:t>
            </a:r>
            <a:r>
              <a:rPr lang="en-US" u="sng" dirty="0"/>
              <a:t>Is </a:t>
            </a:r>
            <a:r>
              <a:rPr lang="en-US" u="sng" dirty="0">
                <a:solidFill>
                  <a:schemeClr val="tx1"/>
                </a:solidFill>
              </a:rPr>
              <a:t>it stable? Can it predict </a:t>
            </a:r>
            <a:r>
              <a:rPr lang="en-US" u="sng" dirty="0" err="1">
                <a:solidFill>
                  <a:schemeClr val="tx1"/>
                </a:solidFill>
              </a:rPr>
              <a:t>behaviour</a:t>
            </a:r>
            <a:r>
              <a:rPr lang="en-US" u="sng" dirty="0">
                <a:solidFill>
                  <a:schemeClr val="tx1"/>
                </a:solidFill>
              </a:rPr>
              <a:t>?</a:t>
            </a:r>
          </a:p>
          <a:p>
            <a:pPr marL="626529" indent="-457200">
              <a:buFont typeface="+mj-lt"/>
              <a:buAutoNum type="arabicPeriod"/>
            </a:pPr>
            <a:r>
              <a:rPr lang="en-US" b="1" u="sng" dirty="0">
                <a:solidFill>
                  <a:schemeClr val="tx1"/>
                </a:solidFill>
              </a:rPr>
              <a:t>Personality traits</a:t>
            </a:r>
            <a:r>
              <a:rPr lang="en-US" dirty="0">
                <a:solidFill>
                  <a:schemeClr val="tx1"/>
                </a:solidFill>
              </a:rPr>
              <a:t> are the stable, fundamental units of </a:t>
            </a:r>
            <a:r>
              <a:rPr lang="en-US" dirty="0" err="1">
                <a:solidFill>
                  <a:schemeClr val="tx1"/>
                </a:solidFill>
              </a:rPr>
              <a:t>behaviour</a:t>
            </a:r>
            <a:r>
              <a:rPr lang="en-US" dirty="0">
                <a:solidFill>
                  <a:schemeClr val="tx1"/>
                </a:solidFill>
              </a:rPr>
              <a:t> displayed in any / every situation. </a:t>
            </a:r>
          </a:p>
          <a:p>
            <a:pPr marL="626529" indent="-457200">
              <a:buFont typeface="+mj-lt"/>
              <a:buAutoNum type="arabicPeriod"/>
            </a:pPr>
            <a:endParaRPr lang="en-US" b="1" u="sng" dirty="0">
              <a:solidFill>
                <a:schemeClr val="tx1"/>
              </a:solidFill>
            </a:endParaRPr>
          </a:p>
          <a:p>
            <a:pPr marL="626529" indent="-457200">
              <a:buFont typeface="+mj-lt"/>
              <a:buAutoNum type="arabicPeriod"/>
            </a:pPr>
            <a:r>
              <a:rPr lang="en-US" dirty="0">
                <a:solidFill>
                  <a:schemeClr val="tx1"/>
                </a:solidFill>
              </a:rPr>
              <a:t>Trait theorists believe there is a level of stability to a persons personality – over time and in different situations, people behave and react in similar patterns. </a:t>
            </a:r>
          </a:p>
          <a:p>
            <a:pPr marL="626529" indent="-457200">
              <a:buFont typeface="+mj-lt"/>
              <a:buAutoNum type="arabicPeriod"/>
            </a:pPr>
            <a:endParaRPr lang="en-US" dirty="0">
              <a:solidFill>
                <a:schemeClr val="tx1"/>
              </a:solidFill>
            </a:endParaRPr>
          </a:p>
          <a:p>
            <a:pPr marL="626529" indent="-457200">
              <a:buFont typeface="+mj-lt"/>
              <a:buAutoNum type="arabicPeriod"/>
            </a:pPr>
            <a:r>
              <a:rPr lang="en-US" dirty="0">
                <a:solidFill>
                  <a:schemeClr val="tx1"/>
                </a:solidFill>
              </a:rPr>
              <a:t>Trait theories imply a genetic basis to </a:t>
            </a:r>
            <a:r>
              <a:rPr lang="en-US" dirty="0" err="1">
                <a:solidFill>
                  <a:schemeClr val="tx1"/>
                </a:solidFill>
              </a:rPr>
              <a:t>behaviour</a:t>
            </a:r>
            <a:r>
              <a:rPr lang="en-US" dirty="0">
                <a:solidFill>
                  <a:schemeClr val="tx1"/>
                </a:solidFill>
              </a:rPr>
              <a:t> and personality. </a:t>
            </a:r>
          </a:p>
          <a:p>
            <a:pPr marL="626529" indent="-457200">
              <a:buFont typeface="+mj-lt"/>
              <a:buAutoNum type="arabicPeriod"/>
            </a:pPr>
            <a:r>
              <a:rPr lang="en-US" dirty="0">
                <a:solidFill>
                  <a:schemeClr val="tx1"/>
                </a:solidFill>
              </a:rPr>
              <a:t>Trait theories are usually measured by quantitative, continuous data – personality can be given a numeric score via psychometric testing</a:t>
            </a:r>
          </a:p>
          <a:p>
            <a:pPr marL="169329" indent="0">
              <a:buNone/>
            </a:pPr>
            <a:endParaRPr lang="en-US" u="sng" dirty="0">
              <a:solidFill>
                <a:schemeClr val="tx1"/>
              </a:solidFill>
            </a:endParaRPr>
          </a:p>
          <a:p>
            <a:endParaRPr lang="en-AU" dirty="0"/>
          </a:p>
        </p:txBody>
      </p:sp>
    </p:spTree>
    <p:extLst>
      <p:ext uri="{BB962C8B-B14F-4D97-AF65-F5344CB8AC3E}">
        <p14:creationId xmlns:p14="http://schemas.microsoft.com/office/powerpoint/2010/main" val="33885189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a:extLst>
              <a:ext uri="{FF2B5EF4-FFF2-40B4-BE49-F238E27FC236}">
                <a16:creationId xmlns:a16="http://schemas.microsoft.com/office/drawing/2014/main" id="{DCE37909-B8E8-D943-AF47-0CBE0475FD06}"/>
              </a:ext>
            </a:extLst>
          </p:cNvPr>
          <p:cNvGraphicFramePr>
            <a:graphicFrameLocks noGrp="1"/>
          </p:cNvGraphicFramePr>
          <p:nvPr/>
        </p:nvGraphicFramePr>
        <p:xfrm>
          <a:off x="9262753" y="143727"/>
          <a:ext cx="2929245" cy="2169160"/>
        </p:xfrm>
        <a:graphic>
          <a:graphicData uri="http://schemas.openxmlformats.org/drawingml/2006/table">
            <a:tbl>
              <a:tblPr firstRow="1" bandRow="1">
                <a:tableStyleId>{00A15C55-8517-42AA-B614-E9B94910E393}</a:tableStyleId>
              </a:tblPr>
              <a:tblGrid>
                <a:gridCol w="2929245">
                  <a:extLst>
                    <a:ext uri="{9D8B030D-6E8A-4147-A177-3AD203B41FA5}">
                      <a16:colId xmlns:a16="http://schemas.microsoft.com/office/drawing/2014/main" val="3659237357"/>
                    </a:ext>
                  </a:extLst>
                </a:gridCol>
              </a:tblGrid>
              <a:tr h="370840">
                <a:tc>
                  <a:txBody>
                    <a:bodyPr/>
                    <a:lstStyle/>
                    <a:p>
                      <a:r>
                        <a:rPr lang="en-AU" sz="1600" dirty="0"/>
                        <a:t>Vocabulary</a:t>
                      </a:r>
                    </a:p>
                  </a:txBody>
                  <a:tcPr/>
                </a:tc>
                <a:extLst>
                  <a:ext uri="{0D108BD9-81ED-4DB2-BD59-A6C34878D82A}">
                    <a16:rowId xmlns:a16="http://schemas.microsoft.com/office/drawing/2014/main" val="1961735566"/>
                  </a:ext>
                </a:extLst>
              </a:tr>
              <a:tr h="370840">
                <a:tc>
                  <a:txBody>
                    <a:bodyPr/>
                    <a:lstStyle/>
                    <a:p>
                      <a:r>
                        <a:rPr lang="en-AU" sz="1600" b="1" dirty="0"/>
                        <a:t>personality:</a:t>
                      </a:r>
                      <a:r>
                        <a:rPr lang="en-AU" sz="1600" b="0" dirty="0"/>
                        <a:t> characteristic ways of thinking, feeling and behaving</a:t>
                      </a:r>
                      <a:endParaRPr lang="en-AU" sz="1600" b="1" dirty="0"/>
                    </a:p>
                    <a:p>
                      <a:r>
                        <a:rPr lang="en-AU" sz="1600" b="1" dirty="0"/>
                        <a:t>personality trait:</a:t>
                      </a:r>
                      <a:r>
                        <a:rPr lang="en-AU" sz="1600" b="0" dirty="0"/>
                        <a:t> stable/consistent form of thinking, feeling, or behaving</a:t>
                      </a:r>
                      <a:endParaRPr lang="en-AU" sz="1600" b="1" dirty="0"/>
                    </a:p>
                    <a:p>
                      <a:r>
                        <a:rPr lang="en-AU" sz="1600" b="1" dirty="0"/>
                        <a:t>dimension</a:t>
                      </a:r>
                      <a:r>
                        <a:rPr lang="en-AU" sz="1600" b="0" dirty="0"/>
                        <a:t>: measurable aspect/feature/characteristic</a:t>
                      </a:r>
                    </a:p>
                  </a:txBody>
                  <a:tcPr/>
                </a:tc>
                <a:extLst>
                  <a:ext uri="{0D108BD9-81ED-4DB2-BD59-A6C34878D82A}">
                    <a16:rowId xmlns:a16="http://schemas.microsoft.com/office/drawing/2014/main" val="945530155"/>
                  </a:ext>
                </a:extLst>
              </a:tr>
            </a:tbl>
          </a:graphicData>
        </a:graphic>
      </p:graphicFrame>
      <p:sp>
        <p:nvSpPr>
          <p:cNvPr id="9" name="TextBox 8">
            <a:extLst>
              <a:ext uri="{FF2B5EF4-FFF2-40B4-BE49-F238E27FC236}">
                <a16:creationId xmlns:a16="http://schemas.microsoft.com/office/drawing/2014/main" id="{4DC026E4-DE79-8B4F-BB85-194DAA54C47A}"/>
              </a:ext>
            </a:extLst>
          </p:cNvPr>
          <p:cNvSpPr txBox="1"/>
          <p:nvPr/>
        </p:nvSpPr>
        <p:spPr>
          <a:xfrm rot="16200000">
            <a:off x="-970519" y="1114249"/>
            <a:ext cx="2310376" cy="369332"/>
          </a:xfrm>
          <a:prstGeom prst="rect">
            <a:avLst/>
          </a:prstGeom>
          <a:solidFill>
            <a:schemeClr val="tx2"/>
          </a:solidFill>
        </p:spPr>
        <p:txBody>
          <a:bodyPr wrap="none" rtlCol="0">
            <a:spAutoFit/>
          </a:bodyPr>
          <a:lstStyle/>
          <a:p>
            <a:r>
              <a:rPr lang="en-AU" b="1" dirty="0">
                <a:solidFill>
                  <a:schemeClr val="bg1"/>
                </a:solidFill>
              </a:rPr>
              <a:t>Concept Development</a:t>
            </a:r>
          </a:p>
        </p:txBody>
      </p:sp>
      <p:sp>
        <p:nvSpPr>
          <p:cNvPr id="5" name="TextBox 4">
            <a:extLst>
              <a:ext uri="{FF2B5EF4-FFF2-40B4-BE49-F238E27FC236}">
                <a16:creationId xmlns:a16="http://schemas.microsoft.com/office/drawing/2014/main" id="{0DA9C8B9-6CC6-3E4E-9024-76650E1607BA}"/>
              </a:ext>
            </a:extLst>
          </p:cNvPr>
          <p:cNvSpPr txBox="1"/>
          <p:nvPr/>
        </p:nvSpPr>
        <p:spPr>
          <a:xfrm>
            <a:off x="369335" y="-17983"/>
            <a:ext cx="8893417" cy="707886"/>
          </a:xfrm>
          <a:prstGeom prst="rect">
            <a:avLst/>
          </a:prstGeom>
          <a:noFill/>
        </p:spPr>
        <p:txBody>
          <a:bodyPr wrap="square" rtlCol="0">
            <a:spAutoFit/>
          </a:bodyPr>
          <a:lstStyle/>
          <a:p>
            <a:pPr algn="ctr"/>
            <a:r>
              <a:rPr lang="en-AU" sz="2000" b="1" dirty="0">
                <a:solidFill>
                  <a:schemeClr val="tx2"/>
                </a:solidFill>
              </a:rPr>
              <a:t>Trait theories of personality: McCrae and Costa </a:t>
            </a:r>
          </a:p>
          <a:p>
            <a:pPr algn="ctr"/>
            <a:r>
              <a:rPr lang="en-AU" sz="2000" b="1" dirty="0">
                <a:solidFill>
                  <a:schemeClr val="tx2"/>
                </a:solidFill>
              </a:rPr>
              <a:t>[“Big Five” or “OCEAN” personality traits] </a:t>
            </a:r>
          </a:p>
        </p:txBody>
      </p:sp>
      <p:sp>
        <p:nvSpPr>
          <p:cNvPr id="2" name="Rectangle 1">
            <a:extLst>
              <a:ext uri="{FF2B5EF4-FFF2-40B4-BE49-F238E27FC236}">
                <a16:creationId xmlns:a16="http://schemas.microsoft.com/office/drawing/2014/main" id="{73E881C6-7E24-D04E-9801-312A9624DC15}"/>
              </a:ext>
            </a:extLst>
          </p:cNvPr>
          <p:cNvSpPr/>
          <p:nvPr/>
        </p:nvSpPr>
        <p:spPr>
          <a:xfrm>
            <a:off x="711199" y="835559"/>
            <a:ext cx="8297333" cy="1631216"/>
          </a:xfrm>
          <a:prstGeom prst="rect">
            <a:avLst/>
          </a:prstGeom>
        </p:spPr>
        <p:txBody>
          <a:bodyPr wrap="square">
            <a:spAutoFit/>
          </a:bodyPr>
          <a:lstStyle/>
          <a:p>
            <a:r>
              <a:rPr lang="en-AU" sz="2000" dirty="0"/>
              <a:t>The school principal requested a Year 12 student to present a talk to Year 7 students on study tips for high school. Raphael volunteered to do the talk. </a:t>
            </a:r>
            <a:r>
              <a:rPr lang="en-AU" sz="2000" b="1" dirty="0"/>
              <a:t>Describe how trait theory would explain why Raphael volunteered.</a:t>
            </a:r>
          </a:p>
          <a:p>
            <a:r>
              <a:rPr lang="en-AU" sz="2000" dirty="0">
                <a:effectLst/>
              </a:rPr>
              <a:t>(Identify a trait dimension and where R </a:t>
            </a:r>
            <a:r>
              <a:rPr lang="en-AU" sz="2000" dirty="0"/>
              <a:t>would be placed on it; Link it to the scenario; cite the relevant research)</a:t>
            </a:r>
            <a:endParaRPr lang="en-AU" sz="2000" dirty="0">
              <a:effectLst/>
            </a:endParaRPr>
          </a:p>
        </p:txBody>
      </p:sp>
      <p:sp>
        <p:nvSpPr>
          <p:cNvPr id="10" name="Rectangle 9">
            <a:extLst>
              <a:ext uri="{FF2B5EF4-FFF2-40B4-BE49-F238E27FC236}">
                <a16:creationId xmlns:a16="http://schemas.microsoft.com/office/drawing/2014/main" id="{73E881C6-7E24-D04E-9801-312A9624DC15}"/>
              </a:ext>
            </a:extLst>
          </p:cNvPr>
          <p:cNvSpPr/>
          <p:nvPr/>
        </p:nvSpPr>
        <p:spPr>
          <a:xfrm>
            <a:off x="667376" y="2864886"/>
            <a:ext cx="8297333" cy="3046988"/>
          </a:xfrm>
          <a:prstGeom prst="rect">
            <a:avLst/>
          </a:prstGeom>
        </p:spPr>
        <p:txBody>
          <a:bodyPr wrap="square">
            <a:spAutoFit/>
          </a:bodyPr>
          <a:lstStyle/>
          <a:p>
            <a:r>
              <a:rPr lang="en-AU" sz="3200" i="1" dirty="0"/>
              <a:t>Trait theorists would explain that Raphael’s personality sits high on the ‘agreeableness’ trait dimension as he was being helpful, and high on the ‘conscientiousness’ dimension as he would have to be organised to have good study tips (Costa and McCrae, 1987)</a:t>
            </a:r>
            <a:endParaRPr lang="en-AU" sz="3200" i="1" dirty="0">
              <a:effectLst/>
            </a:endParaRPr>
          </a:p>
        </p:txBody>
      </p:sp>
    </p:spTree>
    <p:extLst>
      <p:ext uri="{BB962C8B-B14F-4D97-AF65-F5344CB8AC3E}">
        <p14:creationId xmlns:p14="http://schemas.microsoft.com/office/powerpoint/2010/main" val="35571329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4DC026E4-DE79-8B4F-BB85-194DAA54C47A}"/>
              </a:ext>
            </a:extLst>
          </p:cNvPr>
          <p:cNvSpPr txBox="1"/>
          <p:nvPr/>
        </p:nvSpPr>
        <p:spPr>
          <a:xfrm rot="16200000">
            <a:off x="-970519" y="1114249"/>
            <a:ext cx="2310376" cy="369332"/>
          </a:xfrm>
          <a:prstGeom prst="rect">
            <a:avLst/>
          </a:prstGeom>
          <a:solidFill>
            <a:schemeClr val="tx2"/>
          </a:solidFill>
        </p:spPr>
        <p:txBody>
          <a:bodyPr wrap="none" rtlCol="0">
            <a:spAutoFit/>
          </a:bodyPr>
          <a:lstStyle/>
          <a:p>
            <a:r>
              <a:rPr lang="en-AU" b="1" dirty="0">
                <a:solidFill>
                  <a:schemeClr val="bg1"/>
                </a:solidFill>
              </a:rPr>
              <a:t>Concept Development</a:t>
            </a:r>
          </a:p>
        </p:txBody>
      </p:sp>
      <p:sp>
        <p:nvSpPr>
          <p:cNvPr id="5" name="TextBox 4">
            <a:extLst>
              <a:ext uri="{FF2B5EF4-FFF2-40B4-BE49-F238E27FC236}">
                <a16:creationId xmlns:a16="http://schemas.microsoft.com/office/drawing/2014/main" id="{0DA9C8B9-6CC6-3E4E-9024-76650E1607BA}"/>
              </a:ext>
            </a:extLst>
          </p:cNvPr>
          <p:cNvSpPr txBox="1"/>
          <p:nvPr/>
        </p:nvSpPr>
        <p:spPr>
          <a:xfrm>
            <a:off x="1649291" y="0"/>
            <a:ext cx="8893417" cy="707886"/>
          </a:xfrm>
          <a:prstGeom prst="rect">
            <a:avLst/>
          </a:prstGeom>
          <a:noFill/>
        </p:spPr>
        <p:txBody>
          <a:bodyPr wrap="square" rtlCol="0">
            <a:spAutoFit/>
          </a:bodyPr>
          <a:lstStyle/>
          <a:p>
            <a:pPr algn="ctr"/>
            <a:r>
              <a:rPr lang="en-AU" sz="2000" b="1" dirty="0">
                <a:solidFill>
                  <a:schemeClr val="tx2"/>
                </a:solidFill>
              </a:rPr>
              <a:t>Trait theories of personality: McCrae and Costa </a:t>
            </a:r>
          </a:p>
          <a:p>
            <a:pPr algn="ctr"/>
            <a:r>
              <a:rPr lang="en-AU" sz="2000" b="1" dirty="0">
                <a:solidFill>
                  <a:schemeClr val="tx2"/>
                </a:solidFill>
              </a:rPr>
              <a:t>[“Big Five” or “OCEAN” personality traits] </a:t>
            </a:r>
          </a:p>
        </p:txBody>
      </p:sp>
      <p:pic>
        <p:nvPicPr>
          <p:cNvPr id="12" name="Picture 11">
            <a:extLst>
              <a:ext uri="{FF2B5EF4-FFF2-40B4-BE49-F238E27FC236}">
                <a16:creationId xmlns:a16="http://schemas.microsoft.com/office/drawing/2014/main" id="{28F53712-3F1A-614E-9C74-E6B19D28F083}"/>
              </a:ext>
            </a:extLst>
          </p:cNvPr>
          <p:cNvPicPr>
            <a:picLocks noChangeAspect="1"/>
          </p:cNvPicPr>
          <p:nvPr/>
        </p:nvPicPr>
        <p:blipFill>
          <a:blip r:embed="rId2"/>
          <a:stretch>
            <a:fillRect/>
          </a:stretch>
        </p:blipFill>
        <p:spPr>
          <a:xfrm>
            <a:off x="617515" y="3890579"/>
            <a:ext cx="4857007" cy="2790196"/>
          </a:xfrm>
          <a:prstGeom prst="rect">
            <a:avLst/>
          </a:prstGeom>
          <a:ln w="38100">
            <a:solidFill>
              <a:schemeClr val="tx2"/>
            </a:solidFill>
          </a:ln>
        </p:spPr>
      </p:pic>
      <p:sp>
        <p:nvSpPr>
          <p:cNvPr id="10" name="Rectangle 9">
            <a:extLst>
              <a:ext uri="{FF2B5EF4-FFF2-40B4-BE49-F238E27FC236}">
                <a16:creationId xmlns:a16="http://schemas.microsoft.com/office/drawing/2014/main" id="{21220789-B881-994D-B864-F57381D611A9}"/>
              </a:ext>
            </a:extLst>
          </p:cNvPr>
          <p:cNvSpPr/>
          <p:nvPr/>
        </p:nvSpPr>
        <p:spPr>
          <a:xfrm>
            <a:off x="492813" y="689903"/>
            <a:ext cx="11536891" cy="3170099"/>
          </a:xfrm>
          <a:prstGeom prst="rect">
            <a:avLst/>
          </a:prstGeom>
        </p:spPr>
        <p:txBody>
          <a:bodyPr wrap="square">
            <a:spAutoFit/>
          </a:bodyPr>
          <a:lstStyle/>
          <a:p>
            <a:r>
              <a:rPr lang="en-AU" sz="2000" dirty="0">
                <a:effectLst/>
                <a:latin typeface="Helvetica" pitchFamily="2" charset="0"/>
              </a:rPr>
              <a:t>Rin is a Year 7 student who is causing concern at his school. He does not interact with other students in group work, he never answers questions in class and spends lunch and recess on his own. When other students approach him, he avoids eye contact and folds his arms in front of him. Teachers have spoken to him about his behaviour but he considers himself friendly and does not see a need to change.</a:t>
            </a:r>
          </a:p>
          <a:p>
            <a:r>
              <a:rPr lang="en-AU" sz="2000" dirty="0">
                <a:effectLst/>
                <a:latin typeface="Helvetica" pitchFamily="2" charset="0"/>
              </a:rPr>
              <a:t>Rin has also demonstrated another unusual behaviour. At his school, it is common practice for students to bring in cupcakes once a month to share with other children. The cupcakes are placed at the front of the class and students are required to wait until recess to receive their cupcake. However, Rin consistently runs to the front of the room as soon as the cupcakes are placed and takes one back to his desk. This has caused many of the students to complain about his behaviour.</a:t>
            </a:r>
          </a:p>
        </p:txBody>
      </p:sp>
      <p:graphicFrame>
        <p:nvGraphicFramePr>
          <p:cNvPr id="11" name="Table 10">
            <a:extLst>
              <a:ext uri="{FF2B5EF4-FFF2-40B4-BE49-F238E27FC236}">
                <a16:creationId xmlns:a16="http://schemas.microsoft.com/office/drawing/2014/main" id="{5038B551-5622-8A49-A02A-34040CCF52F5}"/>
              </a:ext>
            </a:extLst>
          </p:cNvPr>
          <p:cNvGraphicFramePr>
            <a:graphicFrameLocks noGrp="1"/>
          </p:cNvGraphicFramePr>
          <p:nvPr/>
        </p:nvGraphicFramePr>
        <p:xfrm>
          <a:off x="7545557" y="4780217"/>
          <a:ext cx="4646443" cy="1010920"/>
        </p:xfrm>
        <a:graphic>
          <a:graphicData uri="http://schemas.openxmlformats.org/drawingml/2006/table">
            <a:tbl>
              <a:tblPr firstRow="1" bandRow="1">
                <a:tableStyleId>{5C22544A-7EE6-4342-B048-85BDC9FD1C3A}</a:tableStyleId>
              </a:tblPr>
              <a:tblGrid>
                <a:gridCol w="4646443">
                  <a:extLst>
                    <a:ext uri="{9D8B030D-6E8A-4147-A177-3AD203B41FA5}">
                      <a16:colId xmlns:a16="http://schemas.microsoft.com/office/drawing/2014/main" val="2147287166"/>
                    </a:ext>
                  </a:extLst>
                </a:gridCol>
              </a:tblGrid>
              <a:tr h="370840">
                <a:tc>
                  <a:txBody>
                    <a:bodyPr/>
                    <a:lstStyle/>
                    <a:p>
                      <a:r>
                        <a:rPr lang="en-AU" dirty="0"/>
                        <a:t>Checking for understanding</a:t>
                      </a:r>
                    </a:p>
                  </a:txBody>
                  <a:tcPr/>
                </a:tc>
                <a:extLst>
                  <a:ext uri="{0D108BD9-81ED-4DB2-BD59-A6C34878D82A}">
                    <a16:rowId xmlns:a16="http://schemas.microsoft.com/office/drawing/2014/main" val="4020060468"/>
                  </a:ext>
                </a:extLst>
              </a:tr>
              <a:tr h="370840">
                <a:tc>
                  <a:txBody>
                    <a:bodyPr/>
                    <a:lstStyle/>
                    <a:p>
                      <a:pPr marL="0" indent="0">
                        <a:buFont typeface="Arial" panose="020B0604020202020204" pitchFamily="34" charset="0"/>
                        <a:buNone/>
                      </a:pPr>
                      <a:r>
                        <a:rPr lang="en-AU" dirty="0">
                          <a:effectLst/>
                          <a:latin typeface="Helvetica" pitchFamily="2" charset="0"/>
                        </a:rPr>
                        <a:t>Explain Rin’s behaviour with reference to McCrae and Costa’s trait theory.</a:t>
                      </a:r>
                    </a:p>
                  </a:txBody>
                  <a:tcPr/>
                </a:tc>
                <a:extLst>
                  <a:ext uri="{0D108BD9-81ED-4DB2-BD59-A6C34878D82A}">
                    <a16:rowId xmlns:a16="http://schemas.microsoft.com/office/drawing/2014/main" val="2831932352"/>
                  </a:ext>
                </a:extLst>
              </a:tr>
            </a:tbl>
          </a:graphicData>
        </a:graphic>
      </p:graphicFrame>
    </p:spTree>
    <p:extLst>
      <p:ext uri="{BB962C8B-B14F-4D97-AF65-F5344CB8AC3E}">
        <p14:creationId xmlns:p14="http://schemas.microsoft.com/office/powerpoint/2010/main" val="5475234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5D2A4F-4189-4C84-8AC0-4BCBD4F313B3}"/>
              </a:ext>
            </a:extLst>
          </p:cNvPr>
          <p:cNvSpPr>
            <a:spLocks noGrp="1"/>
          </p:cNvSpPr>
          <p:nvPr>
            <p:ph type="ctrTitle"/>
          </p:nvPr>
        </p:nvSpPr>
        <p:spPr>
          <a:xfrm>
            <a:off x="1188910" y="164706"/>
            <a:ext cx="9144000" cy="937148"/>
          </a:xfrm>
        </p:spPr>
        <p:txBody>
          <a:bodyPr/>
          <a:lstStyle/>
          <a:p>
            <a:r>
              <a:rPr lang="en-AU" dirty="0"/>
              <a:t>Ashton &amp; Lee (2005)</a:t>
            </a:r>
          </a:p>
        </p:txBody>
      </p:sp>
      <p:sp>
        <p:nvSpPr>
          <p:cNvPr id="3" name="Subtitle 2">
            <a:extLst>
              <a:ext uri="{FF2B5EF4-FFF2-40B4-BE49-F238E27FC236}">
                <a16:creationId xmlns:a16="http://schemas.microsoft.com/office/drawing/2014/main" id="{C3A29B31-6F35-4A33-846E-BA3F7783342A}"/>
              </a:ext>
            </a:extLst>
          </p:cNvPr>
          <p:cNvSpPr>
            <a:spLocks noGrp="1"/>
          </p:cNvSpPr>
          <p:nvPr>
            <p:ph type="subTitle" idx="1"/>
          </p:nvPr>
        </p:nvSpPr>
        <p:spPr>
          <a:xfrm>
            <a:off x="1098037" y="1159852"/>
            <a:ext cx="9144000" cy="1655762"/>
          </a:xfrm>
        </p:spPr>
        <p:txBody>
          <a:bodyPr>
            <a:normAutofit/>
          </a:bodyPr>
          <a:lstStyle/>
          <a:p>
            <a:r>
              <a:rPr lang="en-US" dirty="0"/>
              <a:t>More recently A&amp;L added a 6</a:t>
            </a:r>
            <a:r>
              <a:rPr lang="en-US" baseline="30000" dirty="0"/>
              <a:t>th</a:t>
            </a:r>
            <a:r>
              <a:rPr lang="en-US" dirty="0"/>
              <a:t> factor (honesty - humility) to the Big 5</a:t>
            </a:r>
          </a:p>
          <a:p>
            <a:r>
              <a:rPr lang="en-US" dirty="0"/>
              <a:t>Both the Big 5 / HEXACO model try to explain and predict behavior.</a:t>
            </a:r>
          </a:p>
          <a:p>
            <a:endParaRPr lang="en-AU" dirty="0"/>
          </a:p>
        </p:txBody>
      </p:sp>
      <p:pic>
        <p:nvPicPr>
          <p:cNvPr id="4" name="Picture 3">
            <a:extLst>
              <a:ext uri="{FF2B5EF4-FFF2-40B4-BE49-F238E27FC236}">
                <a16:creationId xmlns:a16="http://schemas.microsoft.com/office/drawing/2014/main" id="{3851A0C6-B6AD-4E85-92B2-B72493F6FDAF}"/>
              </a:ext>
            </a:extLst>
          </p:cNvPr>
          <p:cNvPicPr>
            <a:picLocks noChangeAspect="1"/>
          </p:cNvPicPr>
          <p:nvPr/>
        </p:nvPicPr>
        <p:blipFill>
          <a:blip r:embed="rId2"/>
          <a:stretch>
            <a:fillRect/>
          </a:stretch>
        </p:blipFill>
        <p:spPr>
          <a:xfrm>
            <a:off x="-121920" y="2011680"/>
            <a:ext cx="7882761" cy="5012575"/>
          </a:xfrm>
          <a:prstGeom prst="rect">
            <a:avLst/>
          </a:prstGeom>
        </p:spPr>
      </p:pic>
      <p:sp>
        <p:nvSpPr>
          <p:cNvPr id="5" name="TextBox 4">
            <a:extLst>
              <a:ext uri="{FF2B5EF4-FFF2-40B4-BE49-F238E27FC236}">
                <a16:creationId xmlns:a16="http://schemas.microsoft.com/office/drawing/2014/main" id="{703FB2C3-4F25-46E5-A5F6-2F08C8720C1E}"/>
              </a:ext>
            </a:extLst>
          </p:cNvPr>
          <p:cNvSpPr txBox="1"/>
          <p:nvPr/>
        </p:nvSpPr>
        <p:spPr>
          <a:xfrm>
            <a:off x="7952510" y="2887682"/>
            <a:ext cx="3918065" cy="3970318"/>
          </a:xfrm>
          <a:prstGeom prst="rect">
            <a:avLst/>
          </a:prstGeom>
          <a:noFill/>
          <a:ln w="76200">
            <a:solidFill>
              <a:srgbClr val="92D050"/>
            </a:solidFill>
          </a:ln>
        </p:spPr>
        <p:txBody>
          <a:bodyPr wrap="square" rtlCol="0">
            <a:spAutoFit/>
          </a:bodyPr>
          <a:lstStyle/>
          <a:p>
            <a:r>
              <a:rPr lang="en-US" dirty="0"/>
              <a:t>Both have been widely used </a:t>
            </a:r>
            <a:r>
              <a:rPr lang="en-US" dirty="0" err="1"/>
              <a:t>used</a:t>
            </a:r>
            <a:r>
              <a:rPr lang="en-US" dirty="0"/>
              <a:t> in the recruitment process and when examining workplace </a:t>
            </a:r>
            <a:r>
              <a:rPr lang="en-US" dirty="0" err="1"/>
              <a:t>behaviour</a:t>
            </a:r>
            <a:r>
              <a:rPr lang="en-US" dirty="0"/>
              <a:t>. </a:t>
            </a:r>
          </a:p>
          <a:p>
            <a:pPr marL="169329" indent="0">
              <a:buNone/>
            </a:pPr>
            <a:r>
              <a:rPr lang="en-US" dirty="0"/>
              <a:t>e.g. Jia, Jia and Karau (2013)</a:t>
            </a:r>
          </a:p>
          <a:p>
            <a:pPr marL="169329" indent="0">
              <a:buNone/>
            </a:pPr>
            <a:r>
              <a:rPr lang="en-US" dirty="0"/>
              <a:t>Examined whether there’s a correlation between Big 5 traits, perceived meaning in a persons work and their level of </a:t>
            </a:r>
            <a:r>
              <a:rPr lang="en-US" dirty="0" err="1"/>
              <a:t>cyberloafing</a:t>
            </a:r>
            <a:r>
              <a:rPr lang="en-US" dirty="0"/>
              <a:t>. </a:t>
            </a:r>
          </a:p>
          <a:p>
            <a:pPr marL="169329" indent="0">
              <a:buNone/>
            </a:pPr>
            <a:r>
              <a:rPr lang="en-US" dirty="0"/>
              <a:t>Results –</a:t>
            </a:r>
          </a:p>
          <a:p>
            <a:pPr marL="169329" indent="0">
              <a:buNone/>
            </a:pPr>
            <a:r>
              <a:rPr lang="en-US" dirty="0"/>
              <a:t>Extraversion = significant pos. correlation to </a:t>
            </a:r>
            <a:r>
              <a:rPr lang="en-US" dirty="0" err="1"/>
              <a:t>cyberloafing</a:t>
            </a:r>
            <a:endParaRPr lang="en-US" dirty="0"/>
          </a:p>
          <a:p>
            <a:pPr marL="169329" indent="0">
              <a:buNone/>
            </a:pPr>
            <a:r>
              <a:rPr lang="en-US" dirty="0"/>
              <a:t>Conscientiousness / emo stability = neg. correlation with </a:t>
            </a:r>
            <a:r>
              <a:rPr lang="en-US" dirty="0" err="1"/>
              <a:t>cyberloafing</a:t>
            </a:r>
            <a:endParaRPr lang="en-US" dirty="0"/>
          </a:p>
          <a:p>
            <a:endParaRPr lang="en-AU" dirty="0"/>
          </a:p>
        </p:txBody>
      </p:sp>
    </p:spTree>
    <p:extLst>
      <p:ext uri="{BB962C8B-B14F-4D97-AF65-F5344CB8AC3E}">
        <p14:creationId xmlns:p14="http://schemas.microsoft.com/office/powerpoint/2010/main" val="434145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962267F-91A8-8A4C-B4EE-448F7DF2F335}"/>
              </a:ext>
            </a:extLst>
          </p:cNvPr>
          <p:cNvSpPr>
            <a:spLocks noGrp="1"/>
          </p:cNvSpPr>
          <p:nvPr>
            <p:ph type="ctrTitle"/>
          </p:nvPr>
        </p:nvSpPr>
        <p:spPr>
          <a:xfrm>
            <a:off x="5191600" y="0"/>
            <a:ext cx="7000400" cy="1546400"/>
          </a:xfrm>
        </p:spPr>
        <p:txBody>
          <a:bodyPr/>
          <a:lstStyle/>
          <a:p>
            <a:pPr algn="ctr"/>
            <a:r>
              <a:rPr lang="en-US" dirty="0"/>
              <a:t>Task!</a:t>
            </a:r>
          </a:p>
        </p:txBody>
      </p:sp>
      <p:sp>
        <p:nvSpPr>
          <p:cNvPr id="4" name="TextBox 3">
            <a:extLst>
              <a:ext uri="{FF2B5EF4-FFF2-40B4-BE49-F238E27FC236}">
                <a16:creationId xmlns:a16="http://schemas.microsoft.com/office/drawing/2014/main" id="{31C9EBB4-A3CA-ED48-B0E1-65D1EF0AE24C}"/>
              </a:ext>
            </a:extLst>
          </p:cNvPr>
          <p:cNvSpPr txBox="1"/>
          <p:nvPr/>
        </p:nvSpPr>
        <p:spPr>
          <a:xfrm>
            <a:off x="5191600" y="2114550"/>
            <a:ext cx="6828804" cy="5324535"/>
          </a:xfrm>
          <a:prstGeom prst="rect">
            <a:avLst/>
          </a:prstGeom>
          <a:noFill/>
        </p:spPr>
        <p:txBody>
          <a:bodyPr wrap="square" rtlCol="0">
            <a:spAutoFit/>
          </a:bodyPr>
          <a:lstStyle/>
          <a:p>
            <a:r>
              <a:rPr lang="en-US" sz="2000" b="1" dirty="0">
                <a:solidFill>
                  <a:schemeClr val="bg1">
                    <a:lumMod val="95000"/>
                  </a:schemeClr>
                </a:solidFill>
              </a:rPr>
              <a:t>Part 1:</a:t>
            </a:r>
          </a:p>
          <a:p>
            <a:r>
              <a:rPr lang="en-US" sz="2000" b="1" dirty="0">
                <a:solidFill>
                  <a:schemeClr val="bg1">
                    <a:lumMod val="95000"/>
                  </a:schemeClr>
                </a:solidFill>
              </a:rPr>
              <a:t>Rate a partner at the table from 1 – 5 (1 being the lowest, 3 average, 5 high)</a:t>
            </a:r>
          </a:p>
          <a:p>
            <a:r>
              <a:rPr lang="en-US" sz="2000" b="1" dirty="0">
                <a:solidFill>
                  <a:schemeClr val="bg1">
                    <a:lumMod val="95000"/>
                  </a:schemeClr>
                </a:solidFill>
              </a:rPr>
              <a:t>On each of the HEXACO traits – write it down. DON’T SHOW YOUR PARTNER</a:t>
            </a:r>
          </a:p>
          <a:p>
            <a:endParaRPr lang="en-US" sz="2000" b="1" dirty="0">
              <a:solidFill>
                <a:schemeClr val="bg1">
                  <a:lumMod val="95000"/>
                </a:schemeClr>
              </a:solidFill>
            </a:endParaRPr>
          </a:p>
          <a:p>
            <a:r>
              <a:rPr lang="en-US" sz="2000" b="1" dirty="0">
                <a:solidFill>
                  <a:schemeClr val="bg1">
                    <a:lumMod val="95000"/>
                  </a:schemeClr>
                </a:solidFill>
              </a:rPr>
              <a:t>Part 2:</a:t>
            </a:r>
          </a:p>
          <a:p>
            <a:r>
              <a:rPr lang="en-US" sz="2000" b="1" dirty="0">
                <a:solidFill>
                  <a:schemeClr val="bg1">
                    <a:lumMod val="95000"/>
                  </a:schemeClr>
                </a:solidFill>
              </a:rPr>
              <a:t>Go and take the </a:t>
            </a:r>
            <a:r>
              <a:rPr lang="en-US" sz="2000" b="1" dirty="0" err="1">
                <a:solidFill>
                  <a:schemeClr val="bg1">
                    <a:lumMod val="95000"/>
                  </a:schemeClr>
                </a:solidFill>
              </a:rPr>
              <a:t>Hexaco</a:t>
            </a:r>
            <a:r>
              <a:rPr lang="en-US" sz="2000" b="1" dirty="0">
                <a:solidFill>
                  <a:schemeClr val="bg1">
                    <a:lumMod val="95000"/>
                  </a:schemeClr>
                </a:solidFill>
              </a:rPr>
              <a:t> personality test </a:t>
            </a:r>
          </a:p>
          <a:p>
            <a:r>
              <a:rPr lang="en-US" sz="2000" b="1" dirty="0">
                <a:solidFill>
                  <a:schemeClr val="bg1">
                    <a:lumMod val="95000"/>
                  </a:schemeClr>
                </a:solidFill>
              </a:rPr>
              <a:t>Be honest, Be thoughtful, it should take around 7 minutes</a:t>
            </a:r>
          </a:p>
          <a:p>
            <a:r>
              <a:rPr lang="en-US" sz="2000" b="1" dirty="0">
                <a:solidFill>
                  <a:schemeClr val="bg1">
                    <a:lumMod val="95000"/>
                  </a:schemeClr>
                </a:solidFill>
              </a:rPr>
              <a:t>DON’T talk – it may interfere with other peoples results</a:t>
            </a:r>
          </a:p>
          <a:p>
            <a:endParaRPr lang="en-US" sz="2000" b="1" dirty="0">
              <a:solidFill>
                <a:schemeClr val="bg1">
                  <a:lumMod val="95000"/>
                </a:schemeClr>
              </a:solidFill>
            </a:endParaRPr>
          </a:p>
          <a:p>
            <a:r>
              <a:rPr lang="en-AU" sz="2000" b="1" dirty="0">
                <a:solidFill>
                  <a:schemeClr val="bg1">
                    <a:lumMod val="95000"/>
                  </a:schemeClr>
                </a:solidFill>
                <a:hlinkClick r:id="rId2">
                  <a:extLst>
                    <a:ext uri="{A12FA001-AC4F-418D-AE19-62706E023703}">
                      <ahyp:hlinkClr xmlns:ahyp="http://schemas.microsoft.com/office/drawing/2018/hyperlinkcolor" val="tx"/>
                    </a:ext>
                  </a:extLst>
                </a:hlinkClick>
              </a:rPr>
              <a:t>http://hexaco.org/hexaco-online</a:t>
            </a:r>
            <a:endParaRPr lang="en-AU" sz="2000" b="1" dirty="0">
              <a:solidFill>
                <a:schemeClr val="bg1">
                  <a:lumMod val="95000"/>
                </a:schemeClr>
              </a:solidFill>
            </a:endParaRPr>
          </a:p>
          <a:p>
            <a:endParaRPr lang="en-AU" sz="2000" dirty="0"/>
          </a:p>
          <a:p>
            <a:endParaRPr lang="en-US" sz="2000" dirty="0"/>
          </a:p>
          <a:p>
            <a:endParaRPr lang="en-US" sz="2000" dirty="0"/>
          </a:p>
          <a:p>
            <a:r>
              <a:rPr lang="en-US" sz="2000" dirty="0"/>
              <a:t> </a:t>
            </a:r>
          </a:p>
        </p:txBody>
      </p:sp>
      <mc:AlternateContent xmlns:mc="http://schemas.openxmlformats.org/markup-compatibility/2006" xmlns:we="http://schemas.microsoft.com/office/webextensions/webextension/2010/11" xmlns:pca="http://schemas.microsoft.com/office/powerpoint/2013/contentapp">
        <mc:Choice Requires="we pca">
          <p:graphicFrame>
            <p:nvGraphicFramePr>
              <p:cNvPr id="5" name="Add-in 4">
                <a:extLst>
                  <a:ext uri="{FF2B5EF4-FFF2-40B4-BE49-F238E27FC236}">
                    <a16:creationId xmlns:a16="http://schemas.microsoft.com/office/drawing/2014/main" id="{F28F6B17-3520-B144-963B-62D78C7322B7}"/>
                  </a:ext>
                </a:extLst>
              </p:cNvPr>
              <p:cNvGraphicFramePr>
                <a:graphicFrameLocks noGrp="1"/>
              </p:cNvGraphicFramePr>
              <p:nvPr/>
            </p:nvGraphicFramePr>
            <p:xfrm>
              <a:off x="0" y="3048000"/>
              <a:ext cx="3810000" cy="3810000"/>
            </p:xfrm>
            <a:graphic>
              <a:graphicData uri="http://schemas.microsoft.com/office/webextensions/webextension/2010/11">
                <we:webextensionref xmlns:we="http://schemas.microsoft.com/office/webextensions/webextension/2010/11" xmlns:r="http://schemas.openxmlformats.org/officeDocument/2006/relationships" r:id="rId3"/>
              </a:graphicData>
            </a:graphic>
          </p:graphicFrame>
        </mc:Choice>
        <mc:Fallback xmlns="">
          <p:pic>
            <p:nvPicPr>
              <p:cNvPr id="5" name="Add-in 4">
                <a:extLst>
                  <a:ext uri="{FF2B5EF4-FFF2-40B4-BE49-F238E27FC236}">
                    <a16:creationId xmlns:a16="http://schemas.microsoft.com/office/drawing/2014/main" id="{F28F6B17-3520-B144-963B-62D78C7322B7}"/>
                  </a:ext>
                </a:extLst>
              </p:cNvPr>
              <p:cNvPicPr>
                <a:picLocks noGrp="1" noRot="1" noChangeAspect="1" noMove="1" noResize="1" noEditPoints="1" noAdjustHandles="1" noChangeArrowheads="1" noChangeShapeType="1"/>
              </p:cNvPicPr>
              <p:nvPr/>
            </p:nvPicPr>
            <p:blipFill>
              <a:blip r:embed="rId4"/>
              <a:stretch>
                <a:fillRect/>
              </a:stretch>
            </p:blipFill>
            <p:spPr>
              <a:xfrm>
                <a:off x="0" y="3048000"/>
                <a:ext cx="3810000" cy="3810000"/>
              </a:xfrm>
              <a:prstGeom prst="rect">
                <a:avLst/>
              </a:prstGeom>
            </p:spPr>
          </p:pic>
        </mc:Fallback>
      </mc:AlternateContent>
    </p:spTree>
    <p:extLst>
      <p:ext uri="{BB962C8B-B14F-4D97-AF65-F5344CB8AC3E}">
        <p14:creationId xmlns:p14="http://schemas.microsoft.com/office/powerpoint/2010/main" val="34082811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DA9BD12-E71D-4E45-8451-C9897ECEA2C8}"/>
              </a:ext>
            </a:extLst>
          </p:cNvPr>
          <p:cNvPicPr>
            <a:picLocks noChangeAspect="1"/>
          </p:cNvPicPr>
          <p:nvPr/>
        </p:nvPicPr>
        <p:blipFill>
          <a:blip r:embed="rId2"/>
          <a:stretch>
            <a:fillRect/>
          </a:stretch>
        </p:blipFill>
        <p:spPr>
          <a:xfrm>
            <a:off x="1796159" y="624074"/>
            <a:ext cx="4640580" cy="5763578"/>
          </a:xfrm>
          <a:prstGeom prst="rect">
            <a:avLst/>
          </a:prstGeom>
        </p:spPr>
      </p:pic>
      <p:pic>
        <p:nvPicPr>
          <p:cNvPr id="5" name="Picture 4">
            <a:extLst>
              <a:ext uri="{FF2B5EF4-FFF2-40B4-BE49-F238E27FC236}">
                <a16:creationId xmlns:a16="http://schemas.microsoft.com/office/drawing/2014/main" id="{4D8559E9-3203-D043-ADCD-26EEFC9CA94C}"/>
              </a:ext>
            </a:extLst>
          </p:cNvPr>
          <p:cNvPicPr>
            <a:picLocks noChangeAspect="1"/>
          </p:cNvPicPr>
          <p:nvPr/>
        </p:nvPicPr>
        <p:blipFill>
          <a:blip r:embed="rId3"/>
          <a:stretch>
            <a:fillRect/>
          </a:stretch>
        </p:blipFill>
        <p:spPr>
          <a:xfrm>
            <a:off x="6639728" y="641431"/>
            <a:ext cx="4373880" cy="5746221"/>
          </a:xfrm>
          <a:prstGeom prst="rect">
            <a:avLst/>
          </a:prstGeom>
        </p:spPr>
      </p:pic>
      <p:sp>
        <p:nvSpPr>
          <p:cNvPr id="6" name="TextBox 5">
            <a:extLst>
              <a:ext uri="{FF2B5EF4-FFF2-40B4-BE49-F238E27FC236}">
                <a16:creationId xmlns:a16="http://schemas.microsoft.com/office/drawing/2014/main" id="{B56E56A5-D4D4-5D4E-94A5-C0F6312B7F78}"/>
              </a:ext>
            </a:extLst>
          </p:cNvPr>
          <p:cNvSpPr txBox="1"/>
          <p:nvPr/>
        </p:nvSpPr>
        <p:spPr>
          <a:xfrm>
            <a:off x="354330" y="377190"/>
            <a:ext cx="2597186"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srgbClr val="000000"/>
                </a:solidFill>
                <a:effectLst/>
                <a:uLnTx/>
                <a:uFillTx/>
                <a:latin typeface="Arial"/>
                <a:cs typeface="Arial"/>
                <a:sym typeface="Arial"/>
              </a:rPr>
              <a:t>Ms. Davey’s HEXACO results </a:t>
            </a:r>
          </a:p>
        </p:txBody>
      </p:sp>
    </p:spTree>
    <p:extLst>
      <p:ext uri="{BB962C8B-B14F-4D97-AF65-F5344CB8AC3E}">
        <p14:creationId xmlns:p14="http://schemas.microsoft.com/office/powerpoint/2010/main" val="29693239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88CDA8-9423-4746-B49E-A267591ADA36}"/>
              </a:ext>
            </a:extLst>
          </p:cNvPr>
          <p:cNvSpPr>
            <a:spLocks noGrp="1"/>
          </p:cNvSpPr>
          <p:nvPr>
            <p:ph type="title"/>
          </p:nvPr>
        </p:nvSpPr>
        <p:spPr>
          <a:xfrm>
            <a:off x="381000" y="232723"/>
            <a:ext cx="7348400" cy="1143200"/>
          </a:xfrm>
        </p:spPr>
        <p:txBody>
          <a:bodyPr/>
          <a:lstStyle/>
          <a:p>
            <a:r>
              <a:rPr lang="en-US" dirty="0"/>
              <a:t>Interpret your results</a:t>
            </a:r>
          </a:p>
        </p:txBody>
      </p:sp>
      <p:pic>
        <p:nvPicPr>
          <p:cNvPr id="3" name="Picture 2">
            <a:extLst>
              <a:ext uri="{FF2B5EF4-FFF2-40B4-BE49-F238E27FC236}">
                <a16:creationId xmlns:a16="http://schemas.microsoft.com/office/drawing/2014/main" id="{6895BB7C-BB35-C540-8068-359D330E109C}"/>
              </a:ext>
            </a:extLst>
          </p:cNvPr>
          <p:cNvPicPr>
            <a:picLocks noChangeAspect="1"/>
          </p:cNvPicPr>
          <p:nvPr/>
        </p:nvPicPr>
        <p:blipFill>
          <a:blip r:embed="rId2"/>
          <a:stretch>
            <a:fillRect/>
          </a:stretch>
        </p:blipFill>
        <p:spPr>
          <a:xfrm>
            <a:off x="26670" y="1375923"/>
            <a:ext cx="12192000" cy="4341432"/>
          </a:xfrm>
          <a:prstGeom prst="rect">
            <a:avLst/>
          </a:prstGeom>
        </p:spPr>
      </p:pic>
      <p:sp>
        <p:nvSpPr>
          <p:cNvPr id="4" name="TextBox 3">
            <a:extLst>
              <a:ext uri="{FF2B5EF4-FFF2-40B4-BE49-F238E27FC236}">
                <a16:creationId xmlns:a16="http://schemas.microsoft.com/office/drawing/2014/main" id="{7DDEEEF0-7A9B-8243-BC69-FDF58A816D58}"/>
              </a:ext>
            </a:extLst>
          </p:cNvPr>
          <p:cNvSpPr txBox="1"/>
          <p:nvPr/>
        </p:nvSpPr>
        <p:spPr>
          <a:xfrm>
            <a:off x="3897630" y="6103620"/>
            <a:ext cx="2940228"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AU" sz="1400" b="0" i="0" u="none" strike="noStrike" kern="0" cap="none" spc="0" normalizeH="0" baseline="0" noProof="0" dirty="0">
                <a:ln>
                  <a:noFill/>
                </a:ln>
                <a:solidFill>
                  <a:srgbClr val="000000"/>
                </a:solidFill>
                <a:effectLst/>
                <a:uLnTx/>
                <a:uFillTx/>
                <a:latin typeface="Arial"/>
                <a:cs typeface="Arial"/>
                <a:sym typeface="Arial"/>
                <a:hlinkClick r:id="rId3"/>
              </a:rPr>
              <a:t>http://hexaco.org/scaledescriptions</a:t>
            </a:r>
            <a:endParaRPr kumimoji="0" lang="en-US" sz="1400" b="0" i="0" u="none" strike="noStrike" kern="0" cap="none" spc="0" normalizeH="0" baseline="0" noProof="0" dirty="0">
              <a:ln>
                <a:noFill/>
              </a:ln>
              <a:solidFill>
                <a:srgbClr val="000000"/>
              </a:solidFill>
              <a:effectLst/>
              <a:uLnTx/>
              <a:uFillTx/>
              <a:latin typeface="Arial"/>
              <a:cs typeface="Arial"/>
              <a:sym typeface="Arial"/>
            </a:endParaRPr>
          </a:p>
        </p:txBody>
      </p:sp>
      <p:sp>
        <p:nvSpPr>
          <p:cNvPr id="5" name="TextBox 4">
            <a:extLst>
              <a:ext uri="{FF2B5EF4-FFF2-40B4-BE49-F238E27FC236}">
                <a16:creationId xmlns:a16="http://schemas.microsoft.com/office/drawing/2014/main" id="{32A5F1EA-6EFA-324B-91CE-91B8F73975B2}"/>
              </a:ext>
            </a:extLst>
          </p:cNvPr>
          <p:cNvSpPr txBox="1"/>
          <p:nvPr/>
        </p:nvSpPr>
        <p:spPr>
          <a:xfrm>
            <a:off x="2560320" y="6115050"/>
            <a:ext cx="1249060"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srgbClr val="000000"/>
                </a:solidFill>
                <a:effectLst/>
                <a:uLnTx/>
                <a:uFillTx/>
                <a:latin typeface="Arial"/>
                <a:cs typeface="Arial"/>
                <a:sym typeface="Arial"/>
              </a:rPr>
              <a:t>More detail…</a:t>
            </a:r>
          </a:p>
        </p:txBody>
      </p:sp>
    </p:spTree>
    <p:extLst>
      <p:ext uri="{BB962C8B-B14F-4D97-AF65-F5344CB8AC3E}">
        <p14:creationId xmlns:p14="http://schemas.microsoft.com/office/powerpoint/2010/main" val="37926266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0D3629C-AD4A-8145-9F84-82D5B4DFDDF4}"/>
              </a:ext>
            </a:extLst>
          </p:cNvPr>
          <p:cNvSpPr txBox="1"/>
          <p:nvPr/>
        </p:nvSpPr>
        <p:spPr>
          <a:xfrm>
            <a:off x="1005840" y="800100"/>
            <a:ext cx="8641080" cy="378565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8000" b="0" i="0" u="none" strike="noStrike" kern="0" cap="none" spc="0" normalizeH="0" baseline="0" noProof="0" dirty="0">
                <a:ln>
                  <a:noFill/>
                </a:ln>
                <a:solidFill>
                  <a:srgbClr val="000000"/>
                </a:solidFill>
                <a:effectLst/>
                <a:uLnTx/>
                <a:uFillTx/>
                <a:latin typeface="Arial"/>
                <a:cs typeface="Arial"/>
                <a:sym typeface="Arial"/>
              </a:rPr>
              <a:t>DO YOU AGREE WITH YOUR RESULTS?</a:t>
            </a:r>
          </a:p>
        </p:txBody>
      </p:sp>
      <p:sp>
        <p:nvSpPr>
          <p:cNvPr id="3" name="TextBox 2">
            <a:extLst>
              <a:ext uri="{FF2B5EF4-FFF2-40B4-BE49-F238E27FC236}">
                <a16:creationId xmlns:a16="http://schemas.microsoft.com/office/drawing/2014/main" id="{57353C2A-2A06-2B42-AD87-45854F753E18}"/>
              </a:ext>
            </a:extLst>
          </p:cNvPr>
          <p:cNvSpPr txBox="1"/>
          <p:nvPr/>
        </p:nvSpPr>
        <p:spPr>
          <a:xfrm>
            <a:off x="1085850" y="4585752"/>
            <a:ext cx="7180171" cy="738664"/>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wrap="non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srgbClr val="FFFFFF"/>
                </a:solidFill>
                <a:effectLst/>
                <a:uLnTx/>
                <a:uFillTx/>
                <a:latin typeface="Arial"/>
                <a:ea typeface="+mn-ea"/>
                <a:cs typeface="+mn-cs"/>
                <a:sym typeface="Arial"/>
              </a:rPr>
              <a:t>Research methods link:</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dirty="0">
              <a:ln>
                <a:noFill/>
              </a:ln>
              <a:solidFill>
                <a:srgbClr val="FFFFFF"/>
              </a:solidFill>
              <a:effectLst/>
              <a:uLnTx/>
              <a:uFillTx/>
              <a:latin typeface="Arial"/>
              <a:ea typeface="+mn-ea"/>
              <a:cs typeface="+mn-cs"/>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srgbClr val="FFFFFF"/>
                </a:solidFill>
                <a:effectLst/>
                <a:uLnTx/>
                <a:uFillTx/>
                <a:latin typeface="Arial"/>
                <a:ea typeface="+mn-ea"/>
                <a:cs typeface="+mn-cs"/>
                <a:sym typeface="Arial"/>
              </a:rPr>
              <a:t>Are the results objective or subjective? Are your results reliable / valid? – why / why not?</a:t>
            </a:r>
          </a:p>
        </p:txBody>
      </p:sp>
    </p:spTree>
    <p:extLst>
      <p:ext uri="{BB962C8B-B14F-4D97-AF65-F5344CB8AC3E}">
        <p14:creationId xmlns:p14="http://schemas.microsoft.com/office/powerpoint/2010/main" val="6485097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D02FEA-CB47-4D48-9104-EAAA517DE1E0}"/>
              </a:ext>
            </a:extLst>
          </p:cNvPr>
          <p:cNvSpPr>
            <a:spLocks noGrp="1"/>
          </p:cNvSpPr>
          <p:nvPr>
            <p:ph type="title"/>
          </p:nvPr>
        </p:nvSpPr>
        <p:spPr>
          <a:xfrm>
            <a:off x="232410" y="232723"/>
            <a:ext cx="7348400" cy="1143200"/>
          </a:xfrm>
        </p:spPr>
        <p:txBody>
          <a:bodyPr/>
          <a:lstStyle/>
          <a:p>
            <a:r>
              <a:rPr lang="en-US" dirty="0"/>
              <a:t>TASK:</a:t>
            </a:r>
          </a:p>
        </p:txBody>
      </p:sp>
      <p:sp>
        <p:nvSpPr>
          <p:cNvPr id="3" name="TextBox 2">
            <a:extLst>
              <a:ext uri="{FF2B5EF4-FFF2-40B4-BE49-F238E27FC236}">
                <a16:creationId xmlns:a16="http://schemas.microsoft.com/office/drawing/2014/main" id="{703D3C7A-E08D-F34B-A301-0640BF87DB12}"/>
              </a:ext>
            </a:extLst>
          </p:cNvPr>
          <p:cNvSpPr txBox="1"/>
          <p:nvPr/>
        </p:nvSpPr>
        <p:spPr>
          <a:xfrm>
            <a:off x="274320" y="1885950"/>
            <a:ext cx="4152099" cy="2246769"/>
          </a:xfrm>
          <a:prstGeom prst="rect">
            <a:avLst/>
          </a:prstGeom>
          <a:noFill/>
        </p:spPr>
        <p:txBody>
          <a:bodyPr wrap="none" rtlCol="0">
            <a:spAutoFit/>
          </a:bodyPr>
          <a:lstStyle/>
          <a:p>
            <a:pPr marL="342900" marR="0" lvl="0" indent="-342900" algn="l" defTabSz="914400" rtl="0" eaLnBrk="1" fontAlgn="auto" latinLnBrk="0" hangingPunct="1">
              <a:lnSpc>
                <a:spcPct val="100000"/>
              </a:lnSpc>
              <a:spcBef>
                <a:spcPts val="0"/>
              </a:spcBef>
              <a:spcAft>
                <a:spcPts val="0"/>
              </a:spcAft>
              <a:buClr>
                <a:srgbClr val="000000"/>
              </a:buClr>
              <a:buSzTx/>
              <a:buFont typeface="Arial"/>
              <a:buAutoNum type="arabicPeriod"/>
              <a:tabLst/>
              <a:defRPr/>
            </a:pPr>
            <a:r>
              <a:rPr kumimoji="0" lang="en-US" sz="1400" b="0" i="0" u="none" strike="noStrike" kern="0" cap="none" spc="0" normalizeH="0" baseline="0" noProof="0" dirty="0">
                <a:ln>
                  <a:noFill/>
                </a:ln>
                <a:solidFill>
                  <a:srgbClr val="000000"/>
                </a:solidFill>
                <a:effectLst/>
                <a:uLnTx/>
                <a:uFillTx/>
                <a:latin typeface="Arial"/>
                <a:cs typeface="Arial"/>
                <a:sym typeface="Arial"/>
              </a:rPr>
              <a:t>Choose a different partner you work well with </a:t>
            </a:r>
          </a:p>
          <a:p>
            <a:pPr marL="342900" marR="0" lvl="0" indent="-342900" algn="l" defTabSz="914400" rtl="0" eaLnBrk="1" fontAlgn="auto" latinLnBrk="0" hangingPunct="1">
              <a:lnSpc>
                <a:spcPct val="100000"/>
              </a:lnSpc>
              <a:spcBef>
                <a:spcPts val="0"/>
              </a:spcBef>
              <a:spcAft>
                <a:spcPts val="0"/>
              </a:spcAft>
              <a:buClr>
                <a:srgbClr val="000000"/>
              </a:buClr>
              <a:buSzTx/>
              <a:buFont typeface="Arial"/>
              <a:buAutoNum type="arabicPeriod"/>
              <a:tabLst/>
              <a:defRPr/>
            </a:pPr>
            <a:r>
              <a:rPr kumimoji="0" lang="en-US" sz="1400" b="0" i="0" u="none" strike="noStrike" kern="0" cap="none" spc="0" normalizeH="0" baseline="0" noProof="0" dirty="0">
                <a:ln>
                  <a:noFill/>
                </a:ln>
                <a:solidFill>
                  <a:srgbClr val="000000"/>
                </a:solidFill>
                <a:effectLst/>
                <a:uLnTx/>
                <a:uFillTx/>
                <a:latin typeface="Arial"/>
                <a:cs typeface="Arial"/>
                <a:sym typeface="Arial"/>
              </a:rPr>
              <a:t>Stand opposite them</a:t>
            </a:r>
          </a:p>
          <a:p>
            <a:pPr marL="342900" marR="0" lvl="0" indent="-342900" algn="l" defTabSz="914400" rtl="0" eaLnBrk="1" fontAlgn="auto" latinLnBrk="0" hangingPunct="1">
              <a:lnSpc>
                <a:spcPct val="100000"/>
              </a:lnSpc>
              <a:spcBef>
                <a:spcPts val="0"/>
              </a:spcBef>
              <a:spcAft>
                <a:spcPts val="0"/>
              </a:spcAft>
              <a:buClr>
                <a:srgbClr val="000000"/>
              </a:buClr>
              <a:buSzTx/>
              <a:buFont typeface="Arial"/>
              <a:buAutoNum type="arabicPeriod"/>
              <a:tabLst/>
              <a:defRPr/>
            </a:pPr>
            <a:r>
              <a:rPr kumimoji="0" lang="en-US" sz="1400" b="0" i="0" u="none" strike="noStrike" kern="0" cap="none" spc="0" normalizeH="0" baseline="0" noProof="0" dirty="0">
                <a:ln>
                  <a:noFill/>
                </a:ln>
                <a:solidFill>
                  <a:srgbClr val="000000"/>
                </a:solidFill>
                <a:effectLst/>
                <a:uLnTx/>
                <a:uFillTx/>
                <a:latin typeface="Arial"/>
                <a:cs typeface="Arial"/>
                <a:sym typeface="Arial"/>
              </a:rPr>
              <a:t>Wait for further instructions</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dirty="0">
              <a:ln>
                <a:noFill/>
              </a:ln>
              <a:solidFill>
                <a:srgbClr val="000000"/>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dirty="0">
              <a:ln>
                <a:noFill/>
              </a:ln>
              <a:solidFill>
                <a:srgbClr val="000000"/>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dirty="0">
              <a:ln>
                <a:noFill/>
              </a:ln>
              <a:solidFill>
                <a:srgbClr val="000000"/>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dirty="0">
              <a:ln>
                <a:noFill/>
              </a:ln>
              <a:solidFill>
                <a:srgbClr val="000000"/>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dirty="0">
              <a:ln>
                <a:noFill/>
              </a:ln>
              <a:solidFill>
                <a:srgbClr val="000000"/>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dirty="0">
              <a:ln>
                <a:noFill/>
              </a:ln>
              <a:solidFill>
                <a:srgbClr val="000000"/>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dirty="0">
              <a:ln>
                <a:noFill/>
              </a:ln>
              <a:solidFill>
                <a:srgbClr val="000000"/>
              </a:solidFill>
              <a:effectLst/>
              <a:uLnTx/>
              <a:uFillTx/>
              <a:latin typeface="Arial"/>
              <a:cs typeface="Arial"/>
              <a:sym typeface="Arial"/>
            </a:endParaRPr>
          </a:p>
        </p:txBody>
      </p:sp>
      <p:sp>
        <p:nvSpPr>
          <p:cNvPr id="5" name="TextBox 4">
            <a:extLst>
              <a:ext uri="{FF2B5EF4-FFF2-40B4-BE49-F238E27FC236}">
                <a16:creationId xmlns:a16="http://schemas.microsoft.com/office/drawing/2014/main" id="{683326BD-E92A-A248-AA29-A4B74946BF68}"/>
              </a:ext>
            </a:extLst>
          </p:cNvPr>
          <p:cNvSpPr txBox="1"/>
          <p:nvPr/>
        </p:nvSpPr>
        <p:spPr>
          <a:xfrm>
            <a:off x="274320" y="4132719"/>
            <a:ext cx="4413388" cy="1538883"/>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1" i="0" u="none" strike="noStrike" kern="0" cap="none" spc="0" normalizeH="0" baseline="0" noProof="0" dirty="0">
                <a:ln>
                  <a:noFill/>
                </a:ln>
                <a:solidFill>
                  <a:srgbClr val="000000"/>
                </a:solidFill>
                <a:effectLst/>
                <a:uLnTx/>
                <a:uFillTx/>
                <a:latin typeface="Arial"/>
                <a:cs typeface="Arial"/>
                <a:sym typeface="Arial"/>
              </a:rPr>
              <a:t>H</a:t>
            </a:r>
            <a:r>
              <a:rPr kumimoji="0" lang="en-US" sz="1400" b="0" i="0" u="none" strike="noStrike" kern="0" cap="none" spc="0" normalizeH="0" baseline="0" noProof="0" dirty="0">
                <a:ln>
                  <a:noFill/>
                </a:ln>
                <a:solidFill>
                  <a:srgbClr val="000000"/>
                </a:solidFill>
                <a:effectLst/>
                <a:uLnTx/>
                <a:uFillTx/>
                <a:latin typeface="Arial"/>
                <a:cs typeface="Arial"/>
                <a:sym typeface="Arial"/>
              </a:rPr>
              <a:t>onesty / Humility –  manipulative</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1" i="0" u="none" strike="noStrike" kern="0" cap="none" spc="0" normalizeH="0" baseline="0" noProof="0" dirty="0">
                <a:ln>
                  <a:noFill/>
                </a:ln>
                <a:solidFill>
                  <a:srgbClr val="000000"/>
                </a:solidFill>
                <a:effectLst/>
                <a:uLnTx/>
                <a:uFillTx/>
                <a:latin typeface="Arial"/>
                <a:cs typeface="Arial"/>
                <a:sym typeface="Arial"/>
              </a:rPr>
              <a:t>E</a:t>
            </a:r>
            <a:r>
              <a:rPr kumimoji="0" lang="en-US" sz="1400" b="0" i="0" u="none" strike="noStrike" kern="0" cap="none" spc="0" normalizeH="0" baseline="0" noProof="0" dirty="0">
                <a:ln>
                  <a:noFill/>
                </a:ln>
                <a:solidFill>
                  <a:srgbClr val="000000"/>
                </a:solidFill>
                <a:effectLst/>
                <a:uLnTx/>
                <a:uFillTx/>
                <a:latin typeface="Arial"/>
                <a:cs typeface="Arial"/>
                <a:sym typeface="Arial"/>
              </a:rPr>
              <a:t>motionality – from neuroticism to emotionally stable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srgbClr val="000000"/>
                </a:solidFill>
                <a:effectLst/>
                <a:uLnTx/>
                <a:uFillTx/>
                <a:latin typeface="Arial"/>
                <a:cs typeface="Arial"/>
                <a:sym typeface="Arial"/>
              </a:rPr>
              <a:t>E</a:t>
            </a:r>
            <a:r>
              <a:rPr kumimoji="0" lang="en-US" sz="2400" b="1" i="0" u="sng" strike="noStrike" kern="0" cap="none" spc="0" normalizeH="0" baseline="0" noProof="0" dirty="0">
                <a:ln>
                  <a:noFill/>
                </a:ln>
                <a:solidFill>
                  <a:srgbClr val="000000"/>
                </a:solidFill>
                <a:effectLst/>
                <a:uLnTx/>
                <a:uFillTx/>
                <a:latin typeface="Arial"/>
                <a:cs typeface="Arial"/>
                <a:sym typeface="Arial"/>
              </a:rPr>
              <a:t>x</a:t>
            </a:r>
            <a:r>
              <a:rPr kumimoji="0" lang="en-US" sz="1400" b="0" i="0" u="none" strike="noStrike" kern="0" cap="none" spc="0" normalizeH="0" baseline="0" noProof="0" dirty="0">
                <a:ln>
                  <a:noFill/>
                </a:ln>
                <a:solidFill>
                  <a:srgbClr val="000000"/>
                </a:solidFill>
                <a:effectLst/>
                <a:uLnTx/>
                <a:uFillTx/>
                <a:latin typeface="Arial"/>
                <a:cs typeface="Arial"/>
                <a:sym typeface="Arial"/>
              </a:rPr>
              <a:t>traversion – Introversion</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1" i="0" u="none" strike="noStrike" kern="0" cap="none" spc="0" normalizeH="0" baseline="0" noProof="0" dirty="0">
                <a:ln>
                  <a:noFill/>
                </a:ln>
                <a:solidFill>
                  <a:srgbClr val="000000"/>
                </a:solidFill>
                <a:effectLst/>
                <a:uLnTx/>
                <a:uFillTx/>
                <a:latin typeface="Arial"/>
                <a:cs typeface="Arial"/>
                <a:sym typeface="Arial"/>
              </a:rPr>
              <a:t>A</a:t>
            </a:r>
            <a:r>
              <a:rPr kumimoji="0" lang="en-US" sz="1400" b="0" i="0" u="none" strike="noStrike" kern="0" cap="none" spc="0" normalizeH="0" baseline="0" noProof="0" dirty="0">
                <a:ln>
                  <a:noFill/>
                </a:ln>
                <a:solidFill>
                  <a:srgbClr val="000000"/>
                </a:solidFill>
                <a:effectLst/>
                <a:uLnTx/>
                <a:uFillTx/>
                <a:latin typeface="Arial"/>
                <a:cs typeface="Arial"/>
                <a:sym typeface="Arial"/>
              </a:rPr>
              <a:t>greeableness – Aloofness</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1" i="0" u="none" strike="noStrike" kern="0" cap="none" spc="0" normalizeH="0" baseline="0" noProof="0" dirty="0">
                <a:ln>
                  <a:noFill/>
                </a:ln>
                <a:solidFill>
                  <a:srgbClr val="000000"/>
                </a:solidFill>
                <a:effectLst/>
                <a:uLnTx/>
                <a:uFillTx/>
                <a:latin typeface="Arial"/>
                <a:cs typeface="Arial"/>
                <a:sym typeface="Arial"/>
              </a:rPr>
              <a:t>C</a:t>
            </a:r>
            <a:r>
              <a:rPr kumimoji="0" lang="en-US" sz="1400" b="0" i="0" u="none" strike="noStrike" kern="0" cap="none" spc="0" normalizeH="0" baseline="0" noProof="0" dirty="0">
                <a:ln>
                  <a:noFill/>
                </a:ln>
                <a:solidFill>
                  <a:srgbClr val="000000"/>
                </a:solidFill>
                <a:effectLst/>
                <a:uLnTx/>
                <a:uFillTx/>
                <a:latin typeface="Arial"/>
                <a:cs typeface="Arial"/>
                <a:sym typeface="Arial"/>
              </a:rPr>
              <a:t>onscientiousness - Careless</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1" i="0" u="none" strike="noStrike" kern="0" cap="none" spc="0" normalizeH="0" baseline="0" noProof="0" dirty="0">
                <a:ln>
                  <a:noFill/>
                </a:ln>
                <a:solidFill>
                  <a:srgbClr val="000000"/>
                </a:solidFill>
                <a:effectLst/>
                <a:uLnTx/>
                <a:uFillTx/>
                <a:latin typeface="Arial"/>
                <a:cs typeface="Arial"/>
                <a:sym typeface="Arial"/>
              </a:rPr>
              <a:t>O</a:t>
            </a:r>
            <a:r>
              <a:rPr kumimoji="0" lang="en-US" sz="1400" b="0" i="0" u="none" strike="noStrike" kern="0" cap="none" spc="0" normalizeH="0" baseline="0" noProof="0" dirty="0">
                <a:ln>
                  <a:noFill/>
                </a:ln>
                <a:solidFill>
                  <a:srgbClr val="000000"/>
                </a:solidFill>
                <a:effectLst/>
                <a:uLnTx/>
                <a:uFillTx/>
                <a:latin typeface="Arial"/>
                <a:cs typeface="Arial"/>
                <a:sym typeface="Arial"/>
              </a:rPr>
              <a:t>penness to experience – Closed to experience</a:t>
            </a:r>
          </a:p>
        </p:txBody>
      </p:sp>
      <p:pic>
        <p:nvPicPr>
          <p:cNvPr id="6" name="Picture 5">
            <a:extLst>
              <a:ext uri="{FF2B5EF4-FFF2-40B4-BE49-F238E27FC236}">
                <a16:creationId xmlns:a16="http://schemas.microsoft.com/office/drawing/2014/main" id="{D24FBF8C-1E95-F340-93EE-662C81315056}"/>
              </a:ext>
            </a:extLst>
          </p:cNvPr>
          <p:cNvPicPr>
            <a:picLocks noChangeAspect="1"/>
          </p:cNvPicPr>
          <p:nvPr/>
        </p:nvPicPr>
        <p:blipFill>
          <a:blip r:embed="rId2"/>
          <a:stretch>
            <a:fillRect/>
          </a:stretch>
        </p:blipFill>
        <p:spPr>
          <a:xfrm>
            <a:off x="4426419" y="501789"/>
            <a:ext cx="3630930" cy="3630930"/>
          </a:xfrm>
          <a:prstGeom prst="rect">
            <a:avLst/>
          </a:prstGeom>
        </p:spPr>
      </p:pic>
    </p:spTree>
    <p:extLst>
      <p:ext uri="{BB962C8B-B14F-4D97-AF65-F5344CB8AC3E}">
        <p14:creationId xmlns:p14="http://schemas.microsoft.com/office/powerpoint/2010/main" val="157547224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4DC026E4-DE79-8B4F-BB85-194DAA54C47A}"/>
              </a:ext>
            </a:extLst>
          </p:cNvPr>
          <p:cNvSpPr txBox="1"/>
          <p:nvPr/>
        </p:nvSpPr>
        <p:spPr>
          <a:xfrm rot="16200000">
            <a:off x="-1572771" y="3156807"/>
            <a:ext cx="3514873" cy="369332"/>
          </a:xfrm>
          <a:prstGeom prst="rect">
            <a:avLst/>
          </a:prstGeom>
          <a:solidFill>
            <a:schemeClr val="tx2"/>
          </a:solidFill>
        </p:spPr>
        <p:txBody>
          <a:bodyPr wrap="none" rtlCol="0">
            <a:spAutoFit/>
          </a:bodyPr>
          <a:lstStyle/>
          <a:p>
            <a:r>
              <a:rPr lang="en-AU" b="1" dirty="0">
                <a:solidFill>
                  <a:schemeClr val="bg1"/>
                </a:solidFill>
              </a:rPr>
              <a:t>Skill Development/Guided Practice</a:t>
            </a:r>
          </a:p>
        </p:txBody>
      </p:sp>
      <p:sp>
        <p:nvSpPr>
          <p:cNvPr id="5" name="TextBox 4">
            <a:extLst>
              <a:ext uri="{FF2B5EF4-FFF2-40B4-BE49-F238E27FC236}">
                <a16:creationId xmlns:a16="http://schemas.microsoft.com/office/drawing/2014/main" id="{0DA9C8B9-6CC6-3E4E-9024-76650E1607BA}"/>
              </a:ext>
            </a:extLst>
          </p:cNvPr>
          <p:cNvSpPr txBox="1"/>
          <p:nvPr/>
        </p:nvSpPr>
        <p:spPr>
          <a:xfrm>
            <a:off x="0" y="58595"/>
            <a:ext cx="8893417" cy="523220"/>
          </a:xfrm>
          <a:prstGeom prst="rect">
            <a:avLst/>
          </a:prstGeom>
          <a:noFill/>
        </p:spPr>
        <p:txBody>
          <a:bodyPr wrap="square" rtlCol="0">
            <a:spAutoFit/>
          </a:bodyPr>
          <a:lstStyle/>
          <a:p>
            <a:r>
              <a:rPr lang="en-AU" sz="2800" b="1" dirty="0">
                <a:solidFill>
                  <a:schemeClr val="tx2"/>
                </a:solidFill>
              </a:rPr>
              <a:t>Steps to </a:t>
            </a:r>
            <a:r>
              <a:rPr lang="en-AU" sz="2800" b="1" u="sng" dirty="0">
                <a:solidFill>
                  <a:schemeClr val="tx2"/>
                </a:solidFill>
              </a:rPr>
              <a:t>evaluate trait theories of personality</a:t>
            </a:r>
          </a:p>
        </p:txBody>
      </p:sp>
      <p:graphicFrame>
        <p:nvGraphicFramePr>
          <p:cNvPr id="11" name="Table 10">
            <a:extLst>
              <a:ext uri="{FF2B5EF4-FFF2-40B4-BE49-F238E27FC236}">
                <a16:creationId xmlns:a16="http://schemas.microsoft.com/office/drawing/2014/main" id="{5038B551-5622-8A49-A02A-34040CCF52F5}"/>
              </a:ext>
            </a:extLst>
          </p:cNvPr>
          <p:cNvGraphicFramePr>
            <a:graphicFrameLocks noGrp="1"/>
          </p:cNvGraphicFramePr>
          <p:nvPr/>
        </p:nvGraphicFramePr>
        <p:xfrm>
          <a:off x="9393583" y="4134177"/>
          <a:ext cx="2823411" cy="2108200"/>
        </p:xfrm>
        <a:graphic>
          <a:graphicData uri="http://schemas.openxmlformats.org/drawingml/2006/table">
            <a:tbl>
              <a:tblPr firstRow="1" bandRow="1">
                <a:tableStyleId>{5C22544A-7EE6-4342-B048-85BDC9FD1C3A}</a:tableStyleId>
              </a:tblPr>
              <a:tblGrid>
                <a:gridCol w="2823411">
                  <a:extLst>
                    <a:ext uri="{9D8B030D-6E8A-4147-A177-3AD203B41FA5}">
                      <a16:colId xmlns:a16="http://schemas.microsoft.com/office/drawing/2014/main" val="2147287166"/>
                    </a:ext>
                  </a:extLst>
                </a:gridCol>
              </a:tblGrid>
              <a:tr h="370840">
                <a:tc>
                  <a:txBody>
                    <a:bodyPr/>
                    <a:lstStyle/>
                    <a:p>
                      <a:r>
                        <a:rPr lang="en-AU" dirty="0"/>
                        <a:t>Checking for understanding</a:t>
                      </a:r>
                    </a:p>
                  </a:txBody>
                  <a:tcPr/>
                </a:tc>
                <a:extLst>
                  <a:ext uri="{0D108BD9-81ED-4DB2-BD59-A6C34878D82A}">
                    <a16:rowId xmlns:a16="http://schemas.microsoft.com/office/drawing/2014/main" val="4020060468"/>
                  </a:ext>
                </a:extLst>
              </a:tr>
              <a:tr h="370840">
                <a:tc>
                  <a:txBody>
                    <a:bodyPr/>
                    <a:lstStyle/>
                    <a:p>
                      <a:pPr marL="342900" indent="-342900">
                        <a:buFont typeface="Arial" panose="020B0604020202020204" pitchFamily="34" charset="0"/>
                        <a:buAutoNum type="arabicPeriod"/>
                      </a:pPr>
                      <a:r>
                        <a:rPr lang="en-AU" baseline="0" dirty="0">
                          <a:effectLst/>
                          <a:latin typeface="Helvetica" pitchFamily="2" charset="0"/>
                        </a:rPr>
                        <a:t>What does it mean to evaluate something?</a:t>
                      </a:r>
                    </a:p>
                    <a:p>
                      <a:pPr marL="342900" indent="-342900">
                        <a:buFont typeface="Arial" panose="020B0604020202020204" pitchFamily="34" charset="0"/>
                        <a:buAutoNum type="arabicPeriod"/>
                      </a:pPr>
                      <a:r>
                        <a:rPr lang="en-AU" dirty="0">
                          <a:effectLst/>
                          <a:latin typeface="Helvetica" pitchFamily="2" charset="0"/>
                        </a:rPr>
                        <a:t>What are we assessing the value of when evaluating trait</a:t>
                      </a:r>
                      <a:r>
                        <a:rPr lang="en-AU" baseline="0" dirty="0">
                          <a:effectLst/>
                          <a:latin typeface="Helvetica" pitchFamily="2" charset="0"/>
                        </a:rPr>
                        <a:t> theories of personality</a:t>
                      </a:r>
                      <a:endParaRPr lang="en-AU" dirty="0">
                        <a:effectLst/>
                        <a:latin typeface="Helvetica" pitchFamily="2" charset="0"/>
                      </a:endParaRPr>
                    </a:p>
                  </a:txBody>
                  <a:tcPr/>
                </a:tc>
                <a:extLst>
                  <a:ext uri="{0D108BD9-81ED-4DB2-BD59-A6C34878D82A}">
                    <a16:rowId xmlns:a16="http://schemas.microsoft.com/office/drawing/2014/main" val="2831932352"/>
                  </a:ext>
                </a:extLst>
              </a:tr>
            </a:tbl>
          </a:graphicData>
        </a:graphic>
      </p:graphicFrame>
      <p:sp>
        <p:nvSpPr>
          <p:cNvPr id="8" name="Rectangle 7">
            <a:extLst>
              <a:ext uri="{FF2B5EF4-FFF2-40B4-BE49-F238E27FC236}">
                <a16:creationId xmlns:a16="http://schemas.microsoft.com/office/drawing/2014/main" id="{73E881C6-7E24-D04E-9801-312A9624DC15}"/>
              </a:ext>
            </a:extLst>
          </p:cNvPr>
          <p:cNvSpPr/>
          <p:nvPr/>
        </p:nvSpPr>
        <p:spPr>
          <a:xfrm>
            <a:off x="804084" y="789420"/>
            <a:ext cx="8023919" cy="5816977"/>
          </a:xfrm>
          <a:prstGeom prst="rect">
            <a:avLst/>
          </a:prstGeom>
        </p:spPr>
        <p:txBody>
          <a:bodyPr wrap="square">
            <a:spAutoFit/>
          </a:bodyPr>
          <a:lstStyle/>
          <a:p>
            <a:r>
              <a:rPr lang="en-AU" sz="2400" dirty="0"/>
              <a:t>A claim of all trait theories is that personality traits are stable, enduring characteristics. If there is continuity in personality over time, each of us should be basically the same persona that we were 3 or 4 years ago, and we should still be basically the same person in 5, 10 or 15 years’ time.</a:t>
            </a:r>
          </a:p>
          <a:p>
            <a:endParaRPr lang="en-AU" sz="2400" dirty="0"/>
          </a:p>
          <a:p>
            <a:r>
              <a:rPr lang="en-AU" sz="2400" dirty="0"/>
              <a:t>When evaluating trait theories of personality we assess whether this claim holds value by considering research that supports or rejects this claim. We need to ask</a:t>
            </a:r>
            <a:r>
              <a:rPr lang="en-AU" dirty="0"/>
              <a:t>:</a:t>
            </a:r>
          </a:p>
          <a:p>
            <a:endParaRPr lang="en-AU" dirty="0"/>
          </a:p>
          <a:p>
            <a:pPr algn="ctr"/>
            <a:r>
              <a:rPr lang="en-AU" sz="2800" b="1" dirty="0">
                <a:solidFill>
                  <a:schemeClr val="tx2"/>
                </a:solidFill>
              </a:rPr>
              <a:t>Does research support the consistency</a:t>
            </a:r>
          </a:p>
          <a:p>
            <a:pPr algn="ctr"/>
            <a:r>
              <a:rPr lang="en-AU" sz="2800" b="1" dirty="0">
                <a:solidFill>
                  <a:schemeClr val="tx2"/>
                </a:solidFill>
              </a:rPr>
              <a:t>of personality traits over time and across</a:t>
            </a:r>
          </a:p>
          <a:p>
            <a:pPr algn="ctr"/>
            <a:r>
              <a:rPr lang="en-AU" sz="2800" b="1" dirty="0">
                <a:solidFill>
                  <a:schemeClr val="tx2"/>
                </a:solidFill>
              </a:rPr>
              <a:t>situations?</a:t>
            </a:r>
            <a:endParaRPr lang="en-AU" sz="3200" b="1" dirty="0">
              <a:solidFill>
                <a:schemeClr val="tx2"/>
              </a:solidFill>
            </a:endParaRPr>
          </a:p>
          <a:p>
            <a:endParaRPr lang="en-AU" dirty="0"/>
          </a:p>
          <a:p>
            <a:endParaRPr lang="en-AU" dirty="0"/>
          </a:p>
          <a:p>
            <a:endParaRPr lang="en-AU" dirty="0">
              <a:effectLst/>
            </a:endParaRPr>
          </a:p>
        </p:txBody>
      </p:sp>
      <p:graphicFrame>
        <p:nvGraphicFramePr>
          <p:cNvPr id="10" name="Table 9">
            <a:extLst>
              <a:ext uri="{FF2B5EF4-FFF2-40B4-BE49-F238E27FC236}">
                <a16:creationId xmlns:a16="http://schemas.microsoft.com/office/drawing/2014/main" id="{DCE37909-B8E8-D943-AF47-0CBE0475FD06}"/>
              </a:ext>
            </a:extLst>
          </p:cNvPr>
          <p:cNvGraphicFramePr>
            <a:graphicFrameLocks noGrp="1"/>
          </p:cNvGraphicFramePr>
          <p:nvPr/>
        </p:nvGraphicFramePr>
        <p:xfrm>
          <a:off x="9262755" y="141185"/>
          <a:ext cx="2929245" cy="1681480"/>
        </p:xfrm>
        <a:graphic>
          <a:graphicData uri="http://schemas.openxmlformats.org/drawingml/2006/table">
            <a:tbl>
              <a:tblPr firstRow="1" bandRow="1">
                <a:tableStyleId>{00A15C55-8517-42AA-B614-E9B94910E393}</a:tableStyleId>
              </a:tblPr>
              <a:tblGrid>
                <a:gridCol w="2929245">
                  <a:extLst>
                    <a:ext uri="{9D8B030D-6E8A-4147-A177-3AD203B41FA5}">
                      <a16:colId xmlns:a16="http://schemas.microsoft.com/office/drawing/2014/main" val="3659237357"/>
                    </a:ext>
                  </a:extLst>
                </a:gridCol>
              </a:tblGrid>
              <a:tr h="370840">
                <a:tc>
                  <a:txBody>
                    <a:bodyPr/>
                    <a:lstStyle/>
                    <a:p>
                      <a:r>
                        <a:rPr lang="en-AU" sz="1600" dirty="0"/>
                        <a:t>Vocabulary</a:t>
                      </a:r>
                    </a:p>
                  </a:txBody>
                  <a:tcPr/>
                </a:tc>
                <a:extLst>
                  <a:ext uri="{0D108BD9-81ED-4DB2-BD59-A6C34878D82A}">
                    <a16:rowId xmlns:a16="http://schemas.microsoft.com/office/drawing/2014/main" val="1961735566"/>
                  </a:ext>
                </a:extLst>
              </a:tr>
              <a:tr h="370840">
                <a:tc>
                  <a:txBody>
                    <a:bodyPr/>
                    <a:lstStyle/>
                    <a:p>
                      <a:r>
                        <a:rPr lang="en-AU" sz="1600" b="1" dirty="0"/>
                        <a:t>personality trait:</a:t>
                      </a:r>
                      <a:r>
                        <a:rPr lang="en-AU" sz="1600" b="0" dirty="0"/>
                        <a:t> stable/consistent form of thinking, feeling, or behaving</a:t>
                      </a:r>
                    </a:p>
                    <a:p>
                      <a:r>
                        <a:rPr lang="en-AU" sz="1600" b="1" dirty="0"/>
                        <a:t>evaluate:</a:t>
                      </a:r>
                      <a:r>
                        <a:rPr lang="en-AU" sz="1600" b="0" dirty="0"/>
                        <a:t> carefully assess the value of something</a:t>
                      </a:r>
                      <a:endParaRPr lang="en-AU" sz="1600" b="1" dirty="0"/>
                    </a:p>
                  </a:txBody>
                  <a:tcPr/>
                </a:tc>
                <a:extLst>
                  <a:ext uri="{0D108BD9-81ED-4DB2-BD59-A6C34878D82A}">
                    <a16:rowId xmlns:a16="http://schemas.microsoft.com/office/drawing/2014/main" val="945530155"/>
                  </a:ext>
                </a:extLst>
              </a:tr>
            </a:tbl>
          </a:graphicData>
        </a:graphic>
      </p:graphicFrame>
    </p:spTree>
    <p:extLst>
      <p:ext uri="{BB962C8B-B14F-4D97-AF65-F5344CB8AC3E}">
        <p14:creationId xmlns:p14="http://schemas.microsoft.com/office/powerpoint/2010/main" val="12844316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4DC026E4-DE79-8B4F-BB85-194DAA54C47A}"/>
              </a:ext>
            </a:extLst>
          </p:cNvPr>
          <p:cNvSpPr txBox="1"/>
          <p:nvPr/>
        </p:nvSpPr>
        <p:spPr>
          <a:xfrm rot="16200000">
            <a:off x="-1572771" y="3156807"/>
            <a:ext cx="3514873" cy="369332"/>
          </a:xfrm>
          <a:prstGeom prst="rect">
            <a:avLst/>
          </a:prstGeom>
          <a:solidFill>
            <a:schemeClr val="tx2"/>
          </a:solidFill>
        </p:spPr>
        <p:txBody>
          <a:bodyPr wrap="none" rtlCol="0">
            <a:spAutoFit/>
          </a:bodyPr>
          <a:lstStyle/>
          <a:p>
            <a:r>
              <a:rPr lang="en-AU" b="1" dirty="0">
                <a:solidFill>
                  <a:schemeClr val="bg1"/>
                </a:solidFill>
              </a:rPr>
              <a:t>Skill Development/Guided Practice</a:t>
            </a:r>
          </a:p>
        </p:txBody>
      </p:sp>
      <p:sp>
        <p:nvSpPr>
          <p:cNvPr id="5" name="TextBox 4">
            <a:extLst>
              <a:ext uri="{FF2B5EF4-FFF2-40B4-BE49-F238E27FC236}">
                <a16:creationId xmlns:a16="http://schemas.microsoft.com/office/drawing/2014/main" id="{0DA9C8B9-6CC6-3E4E-9024-76650E1607BA}"/>
              </a:ext>
            </a:extLst>
          </p:cNvPr>
          <p:cNvSpPr txBox="1"/>
          <p:nvPr/>
        </p:nvSpPr>
        <p:spPr>
          <a:xfrm>
            <a:off x="0" y="58595"/>
            <a:ext cx="8893417" cy="523220"/>
          </a:xfrm>
          <a:prstGeom prst="rect">
            <a:avLst/>
          </a:prstGeom>
          <a:noFill/>
        </p:spPr>
        <p:txBody>
          <a:bodyPr wrap="square" rtlCol="0">
            <a:spAutoFit/>
          </a:bodyPr>
          <a:lstStyle/>
          <a:p>
            <a:r>
              <a:rPr lang="en-AU" sz="2800" b="1" dirty="0">
                <a:solidFill>
                  <a:schemeClr val="tx2"/>
                </a:solidFill>
              </a:rPr>
              <a:t>Steps to </a:t>
            </a:r>
            <a:r>
              <a:rPr lang="en-AU" sz="2800" b="1" u="sng" dirty="0">
                <a:solidFill>
                  <a:schemeClr val="tx2"/>
                </a:solidFill>
              </a:rPr>
              <a:t>evaluate trait theories of personality</a:t>
            </a:r>
          </a:p>
        </p:txBody>
      </p:sp>
      <p:graphicFrame>
        <p:nvGraphicFramePr>
          <p:cNvPr id="11" name="Table 10">
            <a:extLst>
              <a:ext uri="{FF2B5EF4-FFF2-40B4-BE49-F238E27FC236}">
                <a16:creationId xmlns:a16="http://schemas.microsoft.com/office/drawing/2014/main" id="{5038B551-5622-8A49-A02A-34040CCF52F5}"/>
              </a:ext>
            </a:extLst>
          </p:cNvPr>
          <p:cNvGraphicFramePr>
            <a:graphicFrameLocks noGrp="1"/>
          </p:cNvGraphicFramePr>
          <p:nvPr/>
        </p:nvGraphicFramePr>
        <p:xfrm>
          <a:off x="9345281" y="4026238"/>
          <a:ext cx="2823411" cy="2656840"/>
        </p:xfrm>
        <a:graphic>
          <a:graphicData uri="http://schemas.openxmlformats.org/drawingml/2006/table">
            <a:tbl>
              <a:tblPr firstRow="1" bandRow="1">
                <a:tableStyleId>{5C22544A-7EE6-4342-B048-85BDC9FD1C3A}</a:tableStyleId>
              </a:tblPr>
              <a:tblGrid>
                <a:gridCol w="2823411">
                  <a:extLst>
                    <a:ext uri="{9D8B030D-6E8A-4147-A177-3AD203B41FA5}">
                      <a16:colId xmlns:a16="http://schemas.microsoft.com/office/drawing/2014/main" val="2147287166"/>
                    </a:ext>
                  </a:extLst>
                </a:gridCol>
              </a:tblGrid>
              <a:tr h="370840">
                <a:tc>
                  <a:txBody>
                    <a:bodyPr/>
                    <a:lstStyle/>
                    <a:p>
                      <a:r>
                        <a:rPr lang="en-AU" dirty="0"/>
                        <a:t>Checking for understanding</a:t>
                      </a:r>
                    </a:p>
                  </a:txBody>
                  <a:tcPr/>
                </a:tc>
                <a:extLst>
                  <a:ext uri="{0D108BD9-81ED-4DB2-BD59-A6C34878D82A}">
                    <a16:rowId xmlns:a16="http://schemas.microsoft.com/office/drawing/2014/main" val="4020060468"/>
                  </a:ext>
                </a:extLst>
              </a:tr>
              <a:tr h="370840">
                <a:tc>
                  <a:txBody>
                    <a:bodyPr/>
                    <a:lstStyle/>
                    <a:p>
                      <a:pPr marL="342900" indent="-342900">
                        <a:buFont typeface="+mj-lt"/>
                        <a:buAutoNum type="arabicPeriod"/>
                      </a:pPr>
                      <a:r>
                        <a:rPr lang="en-AU" dirty="0">
                          <a:effectLst/>
                          <a:latin typeface="Helvetica" pitchFamily="2" charset="0"/>
                        </a:rPr>
                        <a:t>Describe the approach we will employ to evaluate trait theories of personality.</a:t>
                      </a:r>
                    </a:p>
                    <a:p>
                      <a:pPr marL="342900" indent="-342900">
                        <a:buFont typeface="+mj-lt"/>
                        <a:buAutoNum type="arabicPeriod"/>
                      </a:pPr>
                      <a:r>
                        <a:rPr lang="en-AU" dirty="0">
                          <a:effectLst/>
                          <a:latin typeface="Helvetica" pitchFamily="2" charset="0"/>
                        </a:rPr>
                        <a:t>What is the value of scanning a text before reading it closely.</a:t>
                      </a:r>
                    </a:p>
                  </a:txBody>
                  <a:tcPr/>
                </a:tc>
                <a:extLst>
                  <a:ext uri="{0D108BD9-81ED-4DB2-BD59-A6C34878D82A}">
                    <a16:rowId xmlns:a16="http://schemas.microsoft.com/office/drawing/2014/main" val="2831932352"/>
                  </a:ext>
                </a:extLst>
              </a:tr>
            </a:tbl>
          </a:graphicData>
        </a:graphic>
      </p:graphicFrame>
      <p:sp>
        <p:nvSpPr>
          <p:cNvPr id="2" name="Rectangle 1">
            <a:extLst>
              <a:ext uri="{FF2B5EF4-FFF2-40B4-BE49-F238E27FC236}">
                <a16:creationId xmlns:a16="http://schemas.microsoft.com/office/drawing/2014/main" id="{B96E5059-816C-AC47-AB51-88D5B137BBAF}"/>
              </a:ext>
            </a:extLst>
          </p:cNvPr>
          <p:cNvSpPr/>
          <p:nvPr/>
        </p:nvSpPr>
        <p:spPr>
          <a:xfrm>
            <a:off x="-1" y="581815"/>
            <a:ext cx="9262756" cy="707886"/>
          </a:xfrm>
          <a:prstGeom prst="rect">
            <a:avLst/>
          </a:prstGeom>
        </p:spPr>
        <p:txBody>
          <a:bodyPr wrap="square">
            <a:spAutoFit/>
          </a:bodyPr>
          <a:lstStyle/>
          <a:p>
            <a:r>
              <a:rPr lang="en-AU" sz="2000" dirty="0">
                <a:solidFill>
                  <a:schemeClr val="tx2"/>
                </a:solidFill>
              </a:rPr>
              <a:t>Does research support the consistency of personality traits over time and across</a:t>
            </a:r>
          </a:p>
          <a:p>
            <a:r>
              <a:rPr lang="en-AU" sz="2000" dirty="0">
                <a:solidFill>
                  <a:schemeClr val="tx2"/>
                </a:solidFill>
              </a:rPr>
              <a:t>situations?</a:t>
            </a:r>
            <a:endParaRPr lang="en-AU" sz="2400" dirty="0">
              <a:solidFill>
                <a:schemeClr val="tx2"/>
              </a:solidFill>
            </a:endParaRPr>
          </a:p>
        </p:txBody>
      </p:sp>
      <p:sp>
        <p:nvSpPr>
          <p:cNvPr id="3" name="TextBox 2">
            <a:extLst>
              <a:ext uri="{FF2B5EF4-FFF2-40B4-BE49-F238E27FC236}">
                <a16:creationId xmlns:a16="http://schemas.microsoft.com/office/drawing/2014/main" id="{5CADD8DE-CEB9-654B-8792-3111DC903EC2}"/>
              </a:ext>
            </a:extLst>
          </p:cNvPr>
          <p:cNvSpPr txBox="1"/>
          <p:nvPr/>
        </p:nvSpPr>
        <p:spPr>
          <a:xfrm>
            <a:off x="564728" y="1225850"/>
            <a:ext cx="8513358" cy="2554545"/>
          </a:xfrm>
          <a:prstGeom prst="rect">
            <a:avLst/>
          </a:prstGeom>
          <a:noFill/>
        </p:spPr>
        <p:txBody>
          <a:bodyPr wrap="square" rtlCol="0">
            <a:spAutoFit/>
          </a:bodyPr>
          <a:lstStyle/>
          <a:p>
            <a:pPr marL="342900" indent="-342900">
              <a:buAutoNum type="arabicPeriod"/>
            </a:pPr>
            <a:r>
              <a:rPr lang="en-AU" sz="2000" dirty="0"/>
              <a:t>Scan then read pages 102-105 of your textbook, and pages 533 – 537 of the additional reading provided.</a:t>
            </a:r>
          </a:p>
          <a:p>
            <a:pPr marL="342900" indent="-342900">
              <a:buAutoNum type="arabicPeriod"/>
            </a:pPr>
            <a:r>
              <a:rPr lang="en-AU" sz="2000" dirty="0"/>
              <a:t>Identify research that investigates/comments on the stability of personality traits</a:t>
            </a:r>
          </a:p>
          <a:p>
            <a:pPr marL="342900" indent="-342900">
              <a:buAutoNum type="arabicPeriod"/>
            </a:pPr>
            <a:r>
              <a:rPr lang="en-AU" sz="2000" dirty="0"/>
              <a:t>Describe the research (including the method if available) and its results</a:t>
            </a:r>
          </a:p>
          <a:p>
            <a:pPr marL="342900" indent="-342900">
              <a:buAutoNum type="arabicPeriod"/>
            </a:pPr>
            <a:r>
              <a:rPr lang="en-AU" sz="2000" dirty="0"/>
              <a:t>Explain whether (and to what extent) the research supports or rejects the consistency of personality traits</a:t>
            </a:r>
          </a:p>
          <a:p>
            <a:pPr marL="342900" indent="-342900">
              <a:buAutoNum type="arabicPeriod"/>
            </a:pPr>
            <a:r>
              <a:rPr lang="en-AU" sz="2000" dirty="0"/>
              <a:t>Form an evaluation (conclusion) from your analysis of the research</a:t>
            </a:r>
          </a:p>
        </p:txBody>
      </p:sp>
      <p:graphicFrame>
        <p:nvGraphicFramePr>
          <p:cNvPr id="4" name="Table 3"/>
          <p:cNvGraphicFramePr>
            <a:graphicFrameLocks noGrp="1"/>
          </p:cNvGraphicFramePr>
          <p:nvPr>
            <p:extLst>
              <p:ext uri="{D42A27DB-BD31-4B8C-83A1-F6EECF244321}">
                <p14:modId xmlns:p14="http://schemas.microsoft.com/office/powerpoint/2010/main" val="3540599470"/>
              </p:ext>
            </p:extLst>
          </p:nvPr>
        </p:nvGraphicFramePr>
        <p:xfrm>
          <a:off x="448887" y="3780395"/>
          <a:ext cx="8777967" cy="3097746"/>
        </p:xfrm>
        <a:graphic>
          <a:graphicData uri="http://schemas.openxmlformats.org/drawingml/2006/table">
            <a:tbl>
              <a:tblPr firstRow="1" bandRow="1">
                <a:tableStyleId>{5C22544A-7EE6-4342-B048-85BDC9FD1C3A}</a:tableStyleId>
              </a:tblPr>
              <a:tblGrid>
                <a:gridCol w="1255170">
                  <a:extLst>
                    <a:ext uri="{9D8B030D-6E8A-4147-A177-3AD203B41FA5}">
                      <a16:colId xmlns:a16="http://schemas.microsoft.com/office/drawing/2014/main" val="1168701433"/>
                    </a:ext>
                  </a:extLst>
                </a:gridCol>
                <a:gridCol w="2448543">
                  <a:extLst>
                    <a:ext uri="{9D8B030D-6E8A-4147-A177-3AD203B41FA5}">
                      <a16:colId xmlns:a16="http://schemas.microsoft.com/office/drawing/2014/main" val="239668423"/>
                    </a:ext>
                  </a:extLst>
                </a:gridCol>
                <a:gridCol w="2537127">
                  <a:extLst>
                    <a:ext uri="{9D8B030D-6E8A-4147-A177-3AD203B41FA5}">
                      <a16:colId xmlns:a16="http://schemas.microsoft.com/office/drawing/2014/main" val="2420637777"/>
                    </a:ext>
                  </a:extLst>
                </a:gridCol>
                <a:gridCol w="2537127">
                  <a:extLst>
                    <a:ext uri="{9D8B030D-6E8A-4147-A177-3AD203B41FA5}">
                      <a16:colId xmlns:a16="http://schemas.microsoft.com/office/drawing/2014/main" val="2031830961"/>
                    </a:ext>
                  </a:extLst>
                </a:gridCol>
              </a:tblGrid>
              <a:tr h="1109984">
                <a:tc>
                  <a:txBody>
                    <a:bodyPr/>
                    <a:lstStyle/>
                    <a:p>
                      <a:r>
                        <a:rPr lang="en-AU" dirty="0"/>
                        <a:t>Details</a:t>
                      </a:r>
                      <a:r>
                        <a:rPr lang="en-AU" baseline="0" dirty="0"/>
                        <a:t> of research</a:t>
                      </a:r>
                      <a:endParaRPr lang="en-AU" dirty="0"/>
                    </a:p>
                  </a:txBody>
                  <a:tcPr/>
                </a:tc>
                <a:tc>
                  <a:txBody>
                    <a:bodyPr/>
                    <a:lstStyle/>
                    <a:p>
                      <a:r>
                        <a:rPr lang="en-AU" dirty="0"/>
                        <a:t>Description</a:t>
                      </a:r>
                      <a:r>
                        <a:rPr lang="en-AU" baseline="0" dirty="0"/>
                        <a:t> of research</a:t>
                      </a:r>
                      <a:endParaRPr lang="en-AU"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AU" sz="1800" b="1" i="0" u="none" strike="noStrike" kern="1200" cap="none" spc="0" normalizeH="0" baseline="0" noProof="0">
                          <a:ln>
                            <a:noFill/>
                          </a:ln>
                          <a:solidFill>
                            <a:prstClr val="white"/>
                          </a:solidFill>
                          <a:effectLst/>
                          <a:uLnTx/>
                          <a:uFillTx/>
                          <a:latin typeface="Calibri" panose="020F0502020204030204"/>
                          <a:ea typeface="+mn-ea"/>
                          <a:cs typeface="+mn-cs"/>
                        </a:rPr>
                        <a:t>Results support the consistency of personality traits across time and situations</a:t>
                      </a:r>
                      <a:endParaRPr kumimoji="0" lang="en-AU" sz="1800" b="1" i="0" u="none" strike="noStrike" kern="1200" cap="none" spc="0" normalizeH="0" baseline="0" noProof="0" dirty="0">
                        <a:ln>
                          <a:noFill/>
                        </a:ln>
                        <a:solidFill>
                          <a:prstClr val="white"/>
                        </a:solidFill>
                        <a:effectLst/>
                        <a:uLnTx/>
                        <a:uFillTx/>
                        <a:latin typeface="Calibri" panose="020F0502020204030204"/>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AU" sz="1800" b="1" i="0" u="none" strike="noStrike" kern="1200" cap="none" spc="0" normalizeH="0" baseline="0" noProof="0" dirty="0">
                          <a:ln>
                            <a:noFill/>
                          </a:ln>
                          <a:solidFill>
                            <a:prstClr val="white"/>
                          </a:solidFill>
                          <a:effectLst/>
                          <a:uLnTx/>
                          <a:uFillTx/>
                          <a:latin typeface="Calibri" panose="020F0502020204030204"/>
                          <a:ea typeface="+mn-ea"/>
                          <a:cs typeface="+mn-cs"/>
                        </a:rPr>
                        <a:t>Results reject the consistency of personality traits across time and situations</a:t>
                      </a:r>
                    </a:p>
                  </a:txBody>
                  <a:tcPr/>
                </a:tc>
                <a:extLst>
                  <a:ext uri="{0D108BD9-81ED-4DB2-BD59-A6C34878D82A}">
                    <a16:rowId xmlns:a16="http://schemas.microsoft.com/office/drawing/2014/main" val="1691536765"/>
                  </a:ext>
                </a:extLst>
              </a:tr>
              <a:tr h="1909026">
                <a:tc>
                  <a:txBody>
                    <a:bodyPr/>
                    <a:lstStyle/>
                    <a:p>
                      <a:endParaRPr lang="en-AU"/>
                    </a:p>
                  </a:txBody>
                  <a:tcPr/>
                </a:tc>
                <a:tc>
                  <a:txBody>
                    <a:bodyPr/>
                    <a:lstStyle/>
                    <a:p>
                      <a:endParaRPr lang="en-AU" dirty="0"/>
                    </a:p>
                  </a:txBody>
                  <a:tcPr/>
                </a:tc>
                <a:tc>
                  <a:txBody>
                    <a:bodyPr/>
                    <a:lstStyle/>
                    <a:p>
                      <a:endParaRPr lang="en-AU" dirty="0"/>
                    </a:p>
                  </a:txBody>
                  <a:tcPr/>
                </a:tc>
                <a:tc>
                  <a:txBody>
                    <a:bodyPr/>
                    <a:lstStyle/>
                    <a:p>
                      <a:endParaRPr lang="en-AU" dirty="0"/>
                    </a:p>
                  </a:txBody>
                  <a:tcPr/>
                </a:tc>
                <a:extLst>
                  <a:ext uri="{0D108BD9-81ED-4DB2-BD59-A6C34878D82A}">
                    <a16:rowId xmlns:a16="http://schemas.microsoft.com/office/drawing/2014/main" val="1922173954"/>
                  </a:ext>
                </a:extLst>
              </a:tr>
            </a:tbl>
          </a:graphicData>
        </a:graphic>
      </p:graphicFrame>
      <p:graphicFrame>
        <p:nvGraphicFramePr>
          <p:cNvPr id="8" name="Table 7">
            <a:extLst>
              <a:ext uri="{FF2B5EF4-FFF2-40B4-BE49-F238E27FC236}">
                <a16:creationId xmlns:a16="http://schemas.microsoft.com/office/drawing/2014/main" id="{DCE37909-B8E8-D943-AF47-0CBE0475FD06}"/>
              </a:ext>
            </a:extLst>
          </p:cNvPr>
          <p:cNvGraphicFramePr>
            <a:graphicFrameLocks noGrp="1"/>
          </p:cNvGraphicFramePr>
          <p:nvPr/>
        </p:nvGraphicFramePr>
        <p:xfrm>
          <a:off x="9262755" y="141185"/>
          <a:ext cx="2929245" cy="1681480"/>
        </p:xfrm>
        <a:graphic>
          <a:graphicData uri="http://schemas.openxmlformats.org/drawingml/2006/table">
            <a:tbl>
              <a:tblPr firstRow="1" bandRow="1">
                <a:tableStyleId>{00A15C55-8517-42AA-B614-E9B94910E393}</a:tableStyleId>
              </a:tblPr>
              <a:tblGrid>
                <a:gridCol w="2929245">
                  <a:extLst>
                    <a:ext uri="{9D8B030D-6E8A-4147-A177-3AD203B41FA5}">
                      <a16:colId xmlns:a16="http://schemas.microsoft.com/office/drawing/2014/main" val="3659237357"/>
                    </a:ext>
                  </a:extLst>
                </a:gridCol>
              </a:tblGrid>
              <a:tr h="370840">
                <a:tc>
                  <a:txBody>
                    <a:bodyPr/>
                    <a:lstStyle/>
                    <a:p>
                      <a:r>
                        <a:rPr lang="en-AU" sz="1600" dirty="0"/>
                        <a:t>Vocabulary</a:t>
                      </a:r>
                    </a:p>
                  </a:txBody>
                  <a:tcPr/>
                </a:tc>
                <a:extLst>
                  <a:ext uri="{0D108BD9-81ED-4DB2-BD59-A6C34878D82A}">
                    <a16:rowId xmlns:a16="http://schemas.microsoft.com/office/drawing/2014/main" val="1961735566"/>
                  </a:ext>
                </a:extLst>
              </a:tr>
              <a:tr h="370840">
                <a:tc>
                  <a:txBody>
                    <a:bodyPr/>
                    <a:lstStyle/>
                    <a:p>
                      <a:r>
                        <a:rPr lang="en-AU" sz="1600" b="1" dirty="0"/>
                        <a:t>personality trait:</a:t>
                      </a:r>
                      <a:r>
                        <a:rPr lang="en-AU" sz="1600" b="0" dirty="0"/>
                        <a:t> stable/consistent form of thinking, feeling, or behaving</a:t>
                      </a:r>
                    </a:p>
                    <a:p>
                      <a:r>
                        <a:rPr lang="en-AU" sz="1600" b="1" dirty="0"/>
                        <a:t>evaluate:</a:t>
                      </a:r>
                      <a:r>
                        <a:rPr lang="en-AU" sz="1600" b="0" dirty="0"/>
                        <a:t> carefully assess the value of something</a:t>
                      </a:r>
                      <a:endParaRPr lang="en-AU" sz="1600" b="1" dirty="0"/>
                    </a:p>
                  </a:txBody>
                  <a:tcPr/>
                </a:tc>
                <a:extLst>
                  <a:ext uri="{0D108BD9-81ED-4DB2-BD59-A6C34878D82A}">
                    <a16:rowId xmlns:a16="http://schemas.microsoft.com/office/drawing/2014/main" val="945530155"/>
                  </a:ext>
                </a:extLst>
              </a:tr>
            </a:tbl>
          </a:graphicData>
        </a:graphic>
      </p:graphicFrame>
    </p:spTree>
    <p:extLst>
      <p:ext uri="{BB962C8B-B14F-4D97-AF65-F5344CB8AC3E}">
        <p14:creationId xmlns:p14="http://schemas.microsoft.com/office/powerpoint/2010/main" val="9329620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FA67CD3-AB4E-4A7A-BEB8-53C445D8C4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77125" y="3726"/>
            <a:ext cx="5614875" cy="6858000"/>
          </a:xfrm>
          <a:prstGeom prst="rect">
            <a:avLst/>
          </a:prstGeom>
          <a:gradFill>
            <a:gsLst>
              <a:gs pos="0">
                <a:schemeClr val="accent1">
                  <a:lumMod val="100000"/>
                  <a:alpha val="82000"/>
                </a:schemeClr>
              </a:gs>
              <a:gs pos="25000">
                <a:schemeClr val="accent1">
                  <a:alpha val="60000"/>
                </a:schemeClr>
              </a:gs>
              <a:gs pos="94000">
                <a:schemeClr val="bg2">
                  <a:lumMod val="75000"/>
                </a:schemeClr>
              </a:gs>
              <a:gs pos="100000">
                <a:schemeClr val="bg2">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07CF545F-9C2E-4446-97CD-AD92990C2B6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2" name="Title 1">
            <a:extLst>
              <a:ext uri="{FF2B5EF4-FFF2-40B4-BE49-F238E27FC236}">
                <a16:creationId xmlns:a16="http://schemas.microsoft.com/office/drawing/2014/main" id="{92F053EB-0101-40F0-A98E-3EA6C641E942}"/>
              </a:ext>
            </a:extLst>
          </p:cNvPr>
          <p:cNvSpPr>
            <a:spLocks noGrp="1"/>
          </p:cNvSpPr>
          <p:nvPr>
            <p:ph type="title"/>
          </p:nvPr>
        </p:nvSpPr>
        <p:spPr>
          <a:xfrm>
            <a:off x="801340" y="232757"/>
            <a:ext cx="6015096" cy="1913413"/>
          </a:xfrm>
        </p:spPr>
        <p:txBody>
          <a:bodyPr>
            <a:normAutofit/>
          </a:bodyPr>
          <a:lstStyle/>
          <a:p>
            <a:r>
              <a:rPr lang="en-AU" sz="5400" b="1" dirty="0">
                <a:solidFill>
                  <a:srgbClr val="000000"/>
                </a:solidFill>
              </a:rPr>
              <a:t>Learning Intention</a:t>
            </a:r>
          </a:p>
        </p:txBody>
      </p:sp>
      <p:sp>
        <p:nvSpPr>
          <p:cNvPr id="3" name="Content Placeholder 2">
            <a:extLst>
              <a:ext uri="{FF2B5EF4-FFF2-40B4-BE49-F238E27FC236}">
                <a16:creationId xmlns:a16="http://schemas.microsoft.com/office/drawing/2014/main" id="{D1EC9AE8-5461-4151-905F-BC53AD8FA4D3}"/>
              </a:ext>
            </a:extLst>
          </p:cNvPr>
          <p:cNvSpPr>
            <a:spLocks noGrp="1"/>
          </p:cNvSpPr>
          <p:nvPr>
            <p:ph idx="1"/>
          </p:nvPr>
        </p:nvSpPr>
        <p:spPr>
          <a:xfrm>
            <a:off x="0" y="1900844"/>
            <a:ext cx="6866313" cy="4953430"/>
          </a:xfrm>
        </p:spPr>
        <p:txBody>
          <a:bodyPr anchor="ctr">
            <a:normAutofit/>
          </a:bodyPr>
          <a:lstStyle/>
          <a:p>
            <a:pPr marL="514350" indent="-514350">
              <a:buFont typeface="+mj-lt"/>
              <a:buAutoNum type="arabicPeriod"/>
            </a:pPr>
            <a:r>
              <a:rPr lang="en-AU" sz="3600" dirty="0">
                <a:solidFill>
                  <a:srgbClr val="000000"/>
                </a:solidFill>
              </a:rPr>
              <a:t>I will be able to describe what a trait theory of personality is</a:t>
            </a:r>
          </a:p>
          <a:p>
            <a:pPr marL="514350" indent="-514350">
              <a:buFont typeface="+mj-lt"/>
              <a:buAutoNum type="arabicPeriod"/>
            </a:pPr>
            <a:r>
              <a:rPr lang="en-AU" sz="3600" dirty="0">
                <a:solidFill>
                  <a:srgbClr val="000000"/>
                </a:solidFill>
              </a:rPr>
              <a:t>I will be able to describe the traits that McCrae and Costa (1999) and </a:t>
            </a:r>
            <a:r>
              <a:rPr lang="en-US" sz="3600" dirty="0">
                <a:solidFill>
                  <a:srgbClr val="000000"/>
                </a:solidFill>
              </a:rPr>
              <a:t>Ashton and Lee (2005) proposed</a:t>
            </a:r>
          </a:p>
          <a:p>
            <a:pPr marL="514350" indent="-514350">
              <a:buFont typeface="+mj-lt"/>
              <a:buAutoNum type="arabicPeriod"/>
            </a:pPr>
            <a:r>
              <a:rPr lang="en-AU" sz="3600" dirty="0">
                <a:solidFill>
                  <a:srgbClr val="000000"/>
                </a:solidFill>
              </a:rPr>
              <a:t>I will be able to evaluate trait theories of personality </a:t>
            </a:r>
          </a:p>
        </p:txBody>
      </p:sp>
      <p:sp>
        <p:nvSpPr>
          <p:cNvPr id="14" name="Freeform 62">
            <a:extLst>
              <a:ext uri="{FF2B5EF4-FFF2-40B4-BE49-F238E27FC236}">
                <a16:creationId xmlns:a16="http://schemas.microsoft.com/office/drawing/2014/main" id="{339C8D78-A644-462F-B674-F440635E53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191562" y="738619"/>
            <a:ext cx="5000438" cy="5400962"/>
          </a:xfrm>
          <a:custGeom>
            <a:avLst/>
            <a:gdLst>
              <a:gd name="connsiteX0" fmla="*/ 2299956 w 5000438"/>
              <a:gd name="connsiteY0" fmla="*/ 0 h 5400962"/>
              <a:gd name="connsiteX1" fmla="*/ 5000438 w 5000438"/>
              <a:gd name="connsiteY1" fmla="*/ 2700481 h 5400962"/>
              <a:gd name="connsiteX2" fmla="*/ 2299956 w 5000438"/>
              <a:gd name="connsiteY2" fmla="*/ 5400962 h 5400962"/>
              <a:gd name="connsiteX3" fmla="*/ 60675 w 5000438"/>
              <a:gd name="connsiteY3" fmla="*/ 4210346 h 5400962"/>
              <a:gd name="connsiteX4" fmla="*/ 0 w 5000438"/>
              <a:gd name="connsiteY4" fmla="*/ 4110472 h 5400962"/>
              <a:gd name="connsiteX5" fmla="*/ 0 w 5000438"/>
              <a:gd name="connsiteY5" fmla="*/ 1290491 h 5400962"/>
              <a:gd name="connsiteX6" fmla="*/ 60675 w 5000438"/>
              <a:gd name="connsiteY6" fmla="*/ 1190617 h 5400962"/>
              <a:gd name="connsiteX7" fmla="*/ 2299956 w 5000438"/>
              <a:gd name="connsiteY7" fmla="*/ 0 h 5400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00438" h="5400962">
                <a:moveTo>
                  <a:pt x="2299956" y="0"/>
                </a:moveTo>
                <a:cubicBezTo>
                  <a:pt x="3791390" y="0"/>
                  <a:pt x="5000438" y="1209047"/>
                  <a:pt x="5000438" y="2700481"/>
                </a:cubicBezTo>
                <a:cubicBezTo>
                  <a:pt x="5000438" y="4191915"/>
                  <a:pt x="3791390" y="5400962"/>
                  <a:pt x="2299956" y="5400962"/>
                </a:cubicBezTo>
                <a:cubicBezTo>
                  <a:pt x="1367810" y="5400962"/>
                  <a:pt x="545971" y="4928678"/>
                  <a:pt x="60675" y="4210346"/>
                </a:cubicBezTo>
                <a:lnTo>
                  <a:pt x="0" y="4110472"/>
                </a:lnTo>
                <a:lnTo>
                  <a:pt x="0" y="1290491"/>
                </a:lnTo>
                <a:lnTo>
                  <a:pt x="60675" y="1190617"/>
                </a:lnTo>
                <a:cubicBezTo>
                  <a:pt x="545971" y="472284"/>
                  <a:pt x="1367810" y="0"/>
                  <a:pt x="2299956" y="0"/>
                </a:cubicBezTo>
                <a:close/>
              </a:path>
            </a:pathLst>
          </a:custGeom>
          <a:solidFill>
            <a:srgbClr val="FFFFFF"/>
          </a:solidFill>
          <a:ln>
            <a:gradFill>
              <a:gsLst>
                <a:gs pos="0">
                  <a:schemeClr val="accent1">
                    <a:lumMod val="40000"/>
                    <a:lumOff val="60000"/>
                  </a:schemeClr>
                </a:gs>
                <a:gs pos="23000">
                  <a:schemeClr val="accent1">
                    <a:lumMod val="45000"/>
                    <a:lumOff val="55000"/>
                  </a:schemeClr>
                </a:gs>
                <a:gs pos="83000">
                  <a:schemeClr val="bg2">
                    <a:lumMod val="85000"/>
                  </a:schemeClr>
                </a:gs>
                <a:gs pos="100000">
                  <a:schemeClr val="bg2">
                    <a:lumMod val="8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7" name="Graphic 6" descr="Head with Gears">
            <a:extLst>
              <a:ext uri="{FF2B5EF4-FFF2-40B4-BE49-F238E27FC236}">
                <a16:creationId xmlns:a16="http://schemas.microsoft.com/office/drawing/2014/main" id="{46278B5C-35BE-4FC4-A1A0-12247EA7FD1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121726" y="1629089"/>
            <a:ext cx="3620021" cy="3620021"/>
          </a:xfrm>
          <a:prstGeom prst="rect">
            <a:avLst/>
          </a:prstGeom>
        </p:spPr>
      </p:pic>
    </p:spTree>
    <p:extLst>
      <p:ext uri="{BB962C8B-B14F-4D97-AF65-F5344CB8AC3E}">
        <p14:creationId xmlns:p14="http://schemas.microsoft.com/office/powerpoint/2010/main" val="30740345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4DC026E4-DE79-8B4F-BB85-194DAA54C47A}"/>
              </a:ext>
            </a:extLst>
          </p:cNvPr>
          <p:cNvSpPr txBox="1"/>
          <p:nvPr/>
        </p:nvSpPr>
        <p:spPr>
          <a:xfrm rot="16200000">
            <a:off x="-1572771" y="3156807"/>
            <a:ext cx="3514873" cy="369332"/>
          </a:xfrm>
          <a:prstGeom prst="rect">
            <a:avLst/>
          </a:prstGeom>
          <a:solidFill>
            <a:schemeClr val="tx2"/>
          </a:solidFill>
        </p:spPr>
        <p:txBody>
          <a:bodyPr wrap="none" rtlCol="0">
            <a:spAutoFit/>
          </a:bodyPr>
          <a:lstStyle/>
          <a:p>
            <a:r>
              <a:rPr lang="en-AU" b="1" dirty="0">
                <a:solidFill>
                  <a:schemeClr val="bg1"/>
                </a:solidFill>
              </a:rPr>
              <a:t>Skill Development/Guided Practice</a:t>
            </a:r>
          </a:p>
        </p:txBody>
      </p:sp>
      <p:sp>
        <p:nvSpPr>
          <p:cNvPr id="5" name="TextBox 4">
            <a:extLst>
              <a:ext uri="{FF2B5EF4-FFF2-40B4-BE49-F238E27FC236}">
                <a16:creationId xmlns:a16="http://schemas.microsoft.com/office/drawing/2014/main" id="{0DA9C8B9-6CC6-3E4E-9024-76650E1607BA}"/>
              </a:ext>
            </a:extLst>
          </p:cNvPr>
          <p:cNvSpPr txBox="1"/>
          <p:nvPr/>
        </p:nvSpPr>
        <p:spPr>
          <a:xfrm>
            <a:off x="0" y="58595"/>
            <a:ext cx="8893417" cy="523220"/>
          </a:xfrm>
          <a:prstGeom prst="rect">
            <a:avLst/>
          </a:prstGeom>
          <a:noFill/>
        </p:spPr>
        <p:txBody>
          <a:bodyPr wrap="square" rtlCol="0">
            <a:spAutoFit/>
          </a:bodyPr>
          <a:lstStyle/>
          <a:p>
            <a:r>
              <a:rPr lang="en-AU" sz="2800" b="1" u="sng" dirty="0">
                <a:solidFill>
                  <a:schemeClr val="tx2"/>
                </a:solidFill>
              </a:rPr>
              <a:t>Evaluate trait theories of personality</a:t>
            </a:r>
          </a:p>
        </p:txBody>
      </p:sp>
      <p:sp>
        <p:nvSpPr>
          <p:cNvPr id="2" name="Rectangle 1">
            <a:extLst>
              <a:ext uri="{FF2B5EF4-FFF2-40B4-BE49-F238E27FC236}">
                <a16:creationId xmlns:a16="http://schemas.microsoft.com/office/drawing/2014/main" id="{B96E5059-816C-AC47-AB51-88D5B137BBAF}"/>
              </a:ext>
            </a:extLst>
          </p:cNvPr>
          <p:cNvSpPr/>
          <p:nvPr/>
        </p:nvSpPr>
        <p:spPr>
          <a:xfrm>
            <a:off x="-1" y="581815"/>
            <a:ext cx="9262756" cy="707886"/>
          </a:xfrm>
          <a:prstGeom prst="rect">
            <a:avLst/>
          </a:prstGeom>
        </p:spPr>
        <p:txBody>
          <a:bodyPr wrap="square">
            <a:spAutoFit/>
          </a:bodyPr>
          <a:lstStyle/>
          <a:p>
            <a:r>
              <a:rPr lang="en-AU" sz="2000" dirty="0">
                <a:solidFill>
                  <a:schemeClr val="tx2"/>
                </a:solidFill>
              </a:rPr>
              <a:t>Does research support the consistency of personality traits over time and across</a:t>
            </a:r>
          </a:p>
          <a:p>
            <a:r>
              <a:rPr lang="en-AU" sz="2000" dirty="0">
                <a:solidFill>
                  <a:schemeClr val="tx2"/>
                </a:solidFill>
              </a:rPr>
              <a:t>situations?</a:t>
            </a:r>
            <a:endParaRPr lang="en-AU" sz="2400" dirty="0">
              <a:solidFill>
                <a:schemeClr val="tx2"/>
              </a:solidFill>
            </a:endParaRPr>
          </a:p>
        </p:txBody>
      </p:sp>
      <p:sp>
        <p:nvSpPr>
          <p:cNvPr id="3" name="TextBox 2">
            <a:extLst>
              <a:ext uri="{FF2B5EF4-FFF2-40B4-BE49-F238E27FC236}">
                <a16:creationId xmlns:a16="http://schemas.microsoft.com/office/drawing/2014/main" id="{5CADD8DE-CEB9-654B-8792-3111DC903EC2}"/>
              </a:ext>
            </a:extLst>
          </p:cNvPr>
          <p:cNvSpPr txBox="1"/>
          <p:nvPr/>
        </p:nvSpPr>
        <p:spPr>
          <a:xfrm>
            <a:off x="9412797" y="3045333"/>
            <a:ext cx="2629160" cy="3754874"/>
          </a:xfrm>
          <a:prstGeom prst="rect">
            <a:avLst/>
          </a:prstGeom>
          <a:noFill/>
          <a:ln>
            <a:solidFill>
              <a:schemeClr val="tx2"/>
            </a:solidFill>
          </a:ln>
        </p:spPr>
        <p:txBody>
          <a:bodyPr wrap="square" rtlCol="0">
            <a:spAutoFit/>
          </a:bodyPr>
          <a:lstStyle/>
          <a:p>
            <a:r>
              <a:rPr lang="en-AU" sz="1400" b="1" dirty="0"/>
              <a:t>STEPS:</a:t>
            </a:r>
          </a:p>
          <a:p>
            <a:pPr marL="342900" indent="-342900">
              <a:buAutoNum type="arabicPeriod"/>
            </a:pPr>
            <a:r>
              <a:rPr lang="en-AU" sz="1400" dirty="0"/>
              <a:t>Scan then read pages 102-105 of your textbook, and pages 533 – 537 of the additional reading provided.</a:t>
            </a:r>
          </a:p>
          <a:p>
            <a:pPr marL="342900" indent="-342900">
              <a:buAutoNum type="arabicPeriod"/>
            </a:pPr>
            <a:r>
              <a:rPr lang="en-AU" sz="1400" dirty="0"/>
              <a:t>Identify research that investigates/comments on the stability of personality traits</a:t>
            </a:r>
          </a:p>
          <a:p>
            <a:pPr marL="342900" indent="-342900">
              <a:buAutoNum type="arabicPeriod"/>
            </a:pPr>
            <a:r>
              <a:rPr lang="en-AU" sz="1400" dirty="0"/>
              <a:t>Describe the research (including the method if available) and its results</a:t>
            </a:r>
          </a:p>
          <a:p>
            <a:pPr marL="342900" indent="-342900">
              <a:buAutoNum type="arabicPeriod"/>
            </a:pPr>
            <a:r>
              <a:rPr lang="en-AU" sz="1400" dirty="0"/>
              <a:t>Explain whether (and to what extent) the research supports or rejects the consistency of personality traits</a:t>
            </a:r>
          </a:p>
        </p:txBody>
      </p:sp>
      <p:graphicFrame>
        <p:nvGraphicFramePr>
          <p:cNvPr id="8" name="Table 7">
            <a:extLst>
              <a:ext uri="{FF2B5EF4-FFF2-40B4-BE49-F238E27FC236}">
                <a16:creationId xmlns:a16="http://schemas.microsoft.com/office/drawing/2014/main" id="{DCE37909-B8E8-D943-AF47-0CBE0475FD06}"/>
              </a:ext>
            </a:extLst>
          </p:cNvPr>
          <p:cNvGraphicFramePr>
            <a:graphicFrameLocks noGrp="1"/>
          </p:cNvGraphicFramePr>
          <p:nvPr/>
        </p:nvGraphicFramePr>
        <p:xfrm>
          <a:off x="9262755" y="141185"/>
          <a:ext cx="2929245" cy="1681480"/>
        </p:xfrm>
        <a:graphic>
          <a:graphicData uri="http://schemas.openxmlformats.org/drawingml/2006/table">
            <a:tbl>
              <a:tblPr firstRow="1" bandRow="1">
                <a:tableStyleId>{00A15C55-8517-42AA-B614-E9B94910E393}</a:tableStyleId>
              </a:tblPr>
              <a:tblGrid>
                <a:gridCol w="2929245">
                  <a:extLst>
                    <a:ext uri="{9D8B030D-6E8A-4147-A177-3AD203B41FA5}">
                      <a16:colId xmlns:a16="http://schemas.microsoft.com/office/drawing/2014/main" val="3659237357"/>
                    </a:ext>
                  </a:extLst>
                </a:gridCol>
              </a:tblGrid>
              <a:tr h="370840">
                <a:tc>
                  <a:txBody>
                    <a:bodyPr/>
                    <a:lstStyle/>
                    <a:p>
                      <a:r>
                        <a:rPr lang="en-AU" sz="1600" dirty="0"/>
                        <a:t>Vocabulary</a:t>
                      </a:r>
                    </a:p>
                  </a:txBody>
                  <a:tcPr/>
                </a:tc>
                <a:extLst>
                  <a:ext uri="{0D108BD9-81ED-4DB2-BD59-A6C34878D82A}">
                    <a16:rowId xmlns:a16="http://schemas.microsoft.com/office/drawing/2014/main" val="1961735566"/>
                  </a:ext>
                </a:extLst>
              </a:tr>
              <a:tr h="370840">
                <a:tc>
                  <a:txBody>
                    <a:bodyPr/>
                    <a:lstStyle/>
                    <a:p>
                      <a:r>
                        <a:rPr lang="en-AU" sz="1600" b="1" dirty="0"/>
                        <a:t>personality trait:</a:t>
                      </a:r>
                      <a:r>
                        <a:rPr lang="en-AU" sz="1600" b="0" dirty="0"/>
                        <a:t> stable/consistent form of thinking, feeling, or behaving</a:t>
                      </a:r>
                    </a:p>
                    <a:p>
                      <a:r>
                        <a:rPr lang="en-AU" sz="1600" b="1" dirty="0"/>
                        <a:t>evaluate:</a:t>
                      </a:r>
                      <a:r>
                        <a:rPr lang="en-AU" sz="1600" b="0" dirty="0"/>
                        <a:t> carefully assess the value of something</a:t>
                      </a:r>
                      <a:endParaRPr lang="en-AU" sz="1600" b="1" dirty="0"/>
                    </a:p>
                  </a:txBody>
                  <a:tcPr/>
                </a:tc>
                <a:extLst>
                  <a:ext uri="{0D108BD9-81ED-4DB2-BD59-A6C34878D82A}">
                    <a16:rowId xmlns:a16="http://schemas.microsoft.com/office/drawing/2014/main" val="945530155"/>
                  </a:ext>
                </a:extLst>
              </a:tr>
            </a:tbl>
          </a:graphicData>
        </a:graphic>
      </p:graphicFrame>
      <p:pic>
        <p:nvPicPr>
          <p:cNvPr id="6" name="Picture 5"/>
          <p:cNvPicPr>
            <a:picLocks noChangeAspect="1"/>
          </p:cNvPicPr>
          <p:nvPr/>
        </p:nvPicPr>
        <p:blipFill rotWithShape="1">
          <a:blip r:embed="rId2"/>
          <a:srcRect r="3572" b="59743"/>
          <a:stretch/>
        </p:blipFill>
        <p:spPr>
          <a:xfrm>
            <a:off x="602723" y="1287047"/>
            <a:ext cx="5857454" cy="3210021"/>
          </a:xfrm>
          <a:prstGeom prst="rect">
            <a:avLst/>
          </a:prstGeom>
          <a:ln>
            <a:solidFill>
              <a:schemeClr val="tx2"/>
            </a:solidFill>
          </a:ln>
        </p:spPr>
      </p:pic>
      <p:graphicFrame>
        <p:nvGraphicFramePr>
          <p:cNvPr id="10" name="Table 9"/>
          <p:cNvGraphicFramePr>
            <a:graphicFrameLocks noGrp="1"/>
          </p:cNvGraphicFramePr>
          <p:nvPr/>
        </p:nvGraphicFramePr>
        <p:xfrm>
          <a:off x="451858" y="4590261"/>
          <a:ext cx="8810897" cy="2143048"/>
        </p:xfrm>
        <a:graphic>
          <a:graphicData uri="http://schemas.openxmlformats.org/drawingml/2006/table">
            <a:tbl>
              <a:tblPr firstRow="1" bandRow="1">
                <a:tableStyleId>{5C22544A-7EE6-4342-B048-85BDC9FD1C3A}</a:tableStyleId>
              </a:tblPr>
              <a:tblGrid>
                <a:gridCol w="1259879">
                  <a:extLst>
                    <a:ext uri="{9D8B030D-6E8A-4147-A177-3AD203B41FA5}">
                      <a16:colId xmlns:a16="http://schemas.microsoft.com/office/drawing/2014/main" val="1168701433"/>
                    </a:ext>
                  </a:extLst>
                </a:gridCol>
                <a:gridCol w="2457728">
                  <a:extLst>
                    <a:ext uri="{9D8B030D-6E8A-4147-A177-3AD203B41FA5}">
                      <a16:colId xmlns:a16="http://schemas.microsoft.com/office/drawing/2014/main" val="239668423"/>
                    </a:ext>
                  </a:extLst>
                </a:gridCol>
                <a:gridCol w="2546645">
                  <a:extLst>
                    <a:ext uri="{9D8B030D-6E8A-4147-A177-3AD203B41FA5}">
                      <a16:colId xmlns:a16="http://schemas.microsoft.com/office/drawing/2014/main" val="2420637777"/>
                    </a:ext>
                  </a:extLst>
                </a:gridCol>
                <a:gridCol w="2546645">
                  <a:extLst>
                    <a:ext uri="{9D8B030D-6E8A-4147-A177-3AD203B41FA5}">
                      <a16:colId xmlns:a16="http://schemas.microsoft.com/office/drawing/2014/main" val="2031830961"/>
                    </a:ext>
                  </a:extLst>
                </a:gridCol>
              </a:tblGrid>
              <a:tr h="370840">
                <a:tc>
                  <a:txBody>
                    <a:bodyPr/>
                    <a:lstStyle/>
                    <a:p>
                      <a:r>
                        <a:rPr lang="en-AU" sz="1200" dirty="0"/>
                        <a:t>Details</a:t>
                      </a:r>
                      <a:r>
                        <a:rPr lang="en-AU" sz="1200" baseline="0" dirty="0"/>
                        <a:t> of research</a:t>
                      </a:r>
                      <a:endParaRPr lang="en-AU" sz="1200" dirty="0"/>
                    </a:p>
                  </a:txBody>
                  <a:tcPr/>
                </a:tc>
                <a:tc>
                  <a:txBody>
                    <a:bodyPr/>
                    <a:lstStyle/>
                    <a:p>
                      <a:r>
                        <a:rPr lang="en-AU" sz="1200" dirty="0"/>
                        <a:t>Description</a:t>
                      </a:r>
                      <a:r>
                        <a:rPr lang="en-AU" sz="1200" baseline="0" dirty="0"/>
                        <a:t> of research</a:t>
                      </a:r>
                      <a:endParaRPr lang="en-AU"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AU" sz="1200" b="1" i="0" u="none" strike="noStrike" kern="1200" cap="none" spc="0" normalizeH="0" baseline="0" noProof="0">
                          <a:ln>
                            <a:noFill/>
                          </a:ln>
                          <a:solidFill>
                            <a:prstClr val="white"/>
                          </a:solidFill>
                          <a:effectLst/>
                          <a:uLnTx/>
                          <a:uFillTx/>
                          <a:latin typeface="Calibri" panose="020F0502020204030204"/>
                          <a:ea typeface="+mn-ea"/>
                          <a:cs typeface="+mn-cs"/>
                        </a:rPr>
                        <a:t>Results support the consistency of personality traits across time and situations</a:t>
                      </a:r>
                      <a:endParaRPr kumimoji="0" lang="en-AU" sz="1200" b="1" i="0" u="none" strike="noStrike" kern="1200" cap="none" spc="0" normalizeH="0" baseline="0" noProof="0" dirty="0">
                        <a:ln>
                          <a:noFill/>
                        </a:ln>
                        <a:solidFill>
                          <a:prstClr val="white"/>
                        </a:solidFill>
                        <a:effectLst/>
                        <a:uLnTx/>
                        <a:uFillTx/>
                        <a:latin typeface="Calibri" panose="020F0502020204030204"/>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AU" sz="1200" b="1" i="0" u="none" strike="noStrike" kern="1200" cap="none" spc="0" normalizeH="0" baseline="0" noProof="0" dirty="0">
                          <a:ln>
                            <a:noFill/>
                          </a:ln>
                          <a:solidFill>
                            <a:prstClr val="white"/>
                          </a:solidFill>
                          <a:effectLst/>
                          <a:uLnTx/>
                          <a:uFillTx/>
                          <a:latin typeface="Calibri" panose="020F0502020204030204"/>
                          <a:ea typeface="+mn-ea"/>
                          <a:cs typeface="+mn-cs"/>
                        </a:rPr>
                        <a:t>Results reject the consistency of personality traits across time and situations</a:t>
                      </a:r>
                    </a:p>
                  </a:txBody>
                  <a:tcPr/>
                </a:tc>
                <a:extLst>
                  <a:ext uri="{0D108BD9-81ED-4DB2-BD59-A6C34878D82A}">
                    <a16:rowId xmlns:a16="http://schemas.microsoft.com/office/drawing/2014/main" val="1691536765"/>
                  </a:ext>
                </a:extLst>
              </a:tr>
              <a:tr h="1502968">
                <a:tc>
                  <a:txBody>
                    <a:bodyPr/>
                    <a:lstStyle/>
                    <a:p>
                      <a:endParaRPr lang="en-AU"/>
                    </a:p>
                  </a:txBody>
                  <a:tcPr/>
                </a:tc>
                <a:tc>
                  <a:txBody>
                    <a:bodyPr/>
                    <a:lstStyle/>
                    <a:p>
                      <a:endParaRPr lang="en-AU" dirty="0"/>
                    </a:p>
                  </a:txBody>
                  <a:tcPr/>
                </a:tc>
                <a:tc>
                  <a:txBody>
                    <a:bodyPr/>
                    <a:lstStyle/>
                    <a:p>
                      <a:endParaRPr lang="en-AU" dirty="0"/>
                    </a:p>
                  </a:txBody>
                  <a:tcPr/>
                </a:tc>
                <a:tc>
                  <a:txBody>
                    <a:bodyPr/>
                    <a:lstStyle/>
                    <a:p>
                      <a:endParaRPr lang="en-AU" dirty="0"/>
                    </a:p>
                  </a:txBody>
                  <a:tcPr/>
                </a:tc>
                <a:extLst>
                  <a:ext uri="{0D108BD9-81ED-4DB2-BD59-A6C34878D82A}">
                    <a16:rowId xmlns:a16="http://schemas.microsoft.com/office/drawing/2014/main" val="1922173954"/>
                  </a:ext>
                </a:extLst>
              </a:tr>
            </a:tbl>
          </a:graphicData>
        </a:graphic>
      </p:graphicFrame>
    </p:spTree>
    <p:extLst>
      <p:ext uri="{BB962C8B-B14F-4D97-AF65-F5344CB8AC3E}">
        <p14:creationId xmlns:p14="http://schemas.microsoft.com/office/powerpoint/2010/main" val="158435945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4DC026E4-DE79-8B4F-BB85-194DAA54C47A}"/>
              </a:ext>
            </a:extLst>
          </p:cNvPr>
          <p:cNvSpPr txBox="1"/>
          <p:nvPr/>
        </p:nvSpPr>
        <p:spPr>
          <a:xfrm rot="16200000">
            <a:off x="-1572771" y="3156807"/>
            <a:ext cx="3514873" cy="369332"/>
          </a:xfrm>
          <a:prstGeom prst="rect">
            <a:avLst/>
          </a:prstGeom>
          <a:solidFill>
            <a:schemeClr val="tx2"/>
          </a:solidFill>
        </p:spPr>
        <p:txBody>
          <a:bodyPr wrap="none" rtlCol="0">
            <a:spAutoFit/>
          </a:bodyPr>
          <a:lstStyle/>
          <a:p>
            <a:r>
              <a:rPr lang="en-AU" b="1" dirty="0">
                <a:solidFill>
                  <a:schemeClr val="bg1"/>
                </a:solidFill>
              </a:rPr>
              <a:t>Skill Development/Guided Practice</a:t>
            </a:r>
          </a:p>
        </p:txBody>
      </p:sp>
      <p:sp>
        <p:nvSpPr>
          <p:cNvPr id="5" name="TextBox 4">
            <a:extLst>
              <a:ext uri="{FF2B5EF4-FFF2-40B4-BE49-F238E27FC236}">
                <a16:creationId xmlns:a16="http://schemas.microsoft.com/office/drawing/2014/main" id="{0DA9C8B9-6CC6-3E4E-9024-76650E1607BA}"/>
              </a:ext>
            </a:extLst>
          </p:cNvPr>
          <p:cNvSpPr txBox="1"/>
          <p:nvPr/>
        </p:nvSpPr>
        <p:spPr>
          <a:xfrm>
            <a:off x="0" y="58595"/>
            <a:ext cx="8893417" cy="523220"/>
          </a:xfrm>
          <a:prstGeom prst="rect">
            <a:avLst/>
          </a:prstGeom>
          <a:noFill/>
        </p:spPr>
        <p:txBody>
          <a:bodyPr wrap="square" rtlCol="0">
            <a:spAutoFit/>
          </a:bodyPr>
          <a:lstStyle/>
          <a:p>
            <a:r>
              <a:rPr lang="en-AU" sz="2800" b="1" u="sng" dirty="0">
                <a:solidFill>
                  <a:schemeClr val="tx2"/>
                </a:solidFill>
              </a:rPr>
              <a:t>Evaluate trait theories of personality</a:t>
            </a:r>
          </a:p>
        </p:txBody>
      </p:sp>
      <p:sp>
        <p:nvSpPr>
          <p:cNvPr id="2" name="Rectangle 1">
            <a:extLst>
              <a:ext uri="{FF2B5EF4-FFF2-40B4-BE49-F238E27FC236}">
                <a16:creationId xmlns:a16="http://schemas.microsoft.com/office/drawing/2014/main" id="{B96E5059-816C-AC47-AB51-88D5B137BBAF}"/>
              </a:ext>
            </a:extLst>
          </p:cNvPr>
          <p:cNvSpPr/>
          <p:nvPr/>
        </p:nvSpPr>
        <p:spPr>
          <a:xfrm>
            <a:off x="-1" y="581815"/>
            <a:ext cx="9262756" cy="707886"/>
          </a:xfrm>
          <a:prstGeom prst="rect">
            <a:avLst/>
          </a:prstGeom>
        </p:spPr>
        <p:txBody>
          <a:bodyPr wrap="square">
            <a:spAutoFit/>
          </a:bodyPr>
          <a:lstStyle/>
          <a:p>
            <a:r>
              <a:rPr lang="en-AU" sz="2000" dirty="0">
                <a:solidFill>
                  <a:schemeClr val="tx2"/>
                </a:solidFill>
              </a:rPr>
              <a:t>Does research support the consistency of personality traits over time and across</a:t>
            </a:r>
          </a:p>
          <a:p>
            <a:r>
              <a:rPr lang="en-AU" sz="2000" dirty="0">
                <a:solidFill>
                  <a:schemeClr val="tx2"/>
                </a:solidFill>
              </a:rPr>
              <a:t>situations?</a:t>
            </a:r>
            <a:endParaRPr lang="en-AU" sz="2400" dirty="0">
              <a:solidFill>
                <a:schemeClr val="tx2"/>
              </a:solidFill>
            </a:endParaRPr>
          </a:p>
        </p:txBody>
      </p:sp>
      <p:sp>
        <p:nvSpPr>
          <p:cNvPr id="3" name="TextBox 2">
            <a:extLst>
              <a:ext uri="{FF2B5EF4-FFF2-40B4-BE49-F238E27FC236}">
                <a16:creationId xmlns:a16="http://schemas.microsoft.com/office/drawing/2014/main" id="{5CADD8DE-CEB9-654B-8792-3111DC903EC2}"/>
              </a:ext>
            </a:extLst>
          </p:cNvPr>
          <p:cNvSpPr txBox="1"/>
          <p:nvPr/>
        </p:nvSpPr>
        <p:spPr>
          <a:xfrm>
            <a:off x="9412797" y="3045333"/>
            <a:ext cx="2629160" cy="3754874"/>
          </a:xfrm>
          <a:prstGeom prst="rect">
            <a:avLst/>
          </a:prstGeom>
          <a:noFill/>
          <a:ln>
            <a:solidFill>
              <a:schemeClr val="tx2"/>
            </a:solidFill>
          </a:ln>
        </p:spPr>
        <p:txBody>
          <a:bodyPr wrap="square" rtlCol="0">
            <a:spAutoFit/>
          </a:bodyPr>
          <a:lstStyle/>
          <a:p>
            <a:r>
              <a:rPr lang="en-AU" sz="1400" b="1" dirty="0"/>
              <a:t>STEPS:</a:t>
            </a:r>
          </a:p>
          <a:p>
            <a:pPr marL="342900" indent="-342900">
              <a:buAutoNum type="arabicPeriod"/>
            </a:pPr>
            <a:r>
              <a:rPr lang="en-AU" sz="1400" dirty="0"/>
              <a:t>Scan then read pages 102-105 of your textbook, and pages 533 – 537 of the additional reading provided.</a:t>
            </a:r>
          </a:p>
          <a:p>
            <a:pPr marL="342900" indent="-342900">
              <a:buAutoNum type="arabicPeriod"/>
            </a:pPr>
            <a:r>
              <a:rPr lang="en-AU" sz="1400" dirty="0"/>
              <a:t>Identify research that investigates/comments on the stability of personality traits</a:t>
            </a:r>
          </a:p>
          <a:p>
            <a:pPr marL="342900" indent="-342900">
              <a:buAutoNum type="arabicPeriod"/>
            </a:pPr>
            <a:r>
              <a:rPr lang="en-AU" sz="1400" dirty="0"/>
              <a:t>Describe the research (including the method if available) and its results</a:t>
            </a:r>
          </a:p>
          <a:p>
            <a:pPr marL="342900" indent="-342900">
              <a:buAutoNum type="arabicPeriod"/>
            </a:pPr>
            <a:r>
              <a:rPr lang="en-AU" sz="1400" dirty="0"/>
              <a:t>Explain whether (and to what extent) the research supports or rejects the consistency of personality traits</a:t>
            </a:r>
          </a:p>
        </p:txBody>
      </p:sp>
      <p:graphicFrame>
        <p:nvGraphicFramePr>
          <p:cNvPr id="8" name="Table 7">
            <a:extLst>
              <a:ext uri="{FF2B5EF4-FFF2-40B4-BE49-F238E27FC236}">
                <a16:creationId xmlns:a16="http://schemas.microsoft.com/office/drawing/2014/main" id="{DCE37909-B8E8-D943-AF47-0CBE0475FD06}"/>
              </a:ext>
            </a:extLst>
          </p:cNvPr>
          <p:cNvGraphicFramePr>
            <a:graphicFrameLocks noGrp="1"/>
          </p:cNvGraphicFramePr>
          <p:nvPr/>
        </p:nvGraphicFramePr>
        <p:xfrm>
          <a:off x="9262755" y="141185"/>
          <a:ext cx="2929245" cy="1681480"/>
        </p:xfrm>
        <a:graphic>
          <a:graphicData uri="http://schemas.openxmlformats.org/drawingml/2006/table">
            <a:tbl>
              <a:tblPr firstRow="1" bandRow="1">
                <a:tableStyleId>{00A15C55-8517-42AA-B614-E9B94910E393}</a:tableStyleId>
              </a:tblPr>
              <a:tblGrid>
                <a:gridCol w="2929245">
                  <a:extLst>
                    <a:ext uri="{9D8B030D-6E8A-4147-A177-3AD203B41FA5}">
                      <a16:colId xmlns:a16="http://schemas.microsoft.com/office/drawing/2014/main" val="3659237357"/>
                    </a:ext>
                  </a:extLst>
                </a:gridCol>
              </a:tblGrid>
              <a:tr h="370840">
                <a:tc>
                  <a:txBody>
                    <a:bodyPr/>
                    <a:lstStyle/>
                    <a:p>
                      <a:r>
                        <a:rPr lang="en-AU" sz="1600" dirty="0"/>
                        <a:t>Vocabulary</a:t>
                      </a:r>
                    </a:p>
                  </a:txBody>
                  <a:tcPr/>
                </a:tc>
                <a:extLst>
                  <a:ext uri="{0D108BD9-81ED-4DB2-BD59-A6C34878D82A}">
                    <a16:rowId xmlns:a16="http://schemas.microsoft.com/office/drawing/2014/main" val="1961735566"/>
                  </a:ext>
                </a:extLst>
              </a:tr>
              <a:tr h="370840">
                <a:tc>
                  <a:txBody>
                    <a:bodyPr/>
                    <a:lstStyle/>
                    <a:p>
                      <a:r>
                        <a:rPr lang="en-AU" sz="1600" b="1" dirty="0"/>
                        <a:t>personality trait:</a:t>
                      </a:r>
                      <a:r>
                        <a:rPr lang="en-AU" sz="1600" b="0" dirty="0"/>
                        <a:t> stable/consistent form of thinking, feeling, or behaving</a:t>
                      </a:r>
                    </a:p>
                    <a:p>
                      <a:r>
                        <a:rPr lang="en-AU" sz="1600" b="1" dirty="0"/>
                        <a:t>evaluate:</a:t>
                      </a:r>
                      <a:r>
                        <a:rPr lang="en-AU" sz="1600" b="0" dirty="0"/>
                        <a:t> carefully assess the value of something</a:t>
                      </a:r>
                      <a:endParaRPr lang="en-AU" sz="1600" b="1" dirty="0"/>
                    </a:p>
                  </a:txBody>
                  <a:tcPr/>
                </a:tc>
                <a:extLst>
                  <a:ext uri="{0D108BD9-81ED-4DB2-BD59-A6C34878D82A}">
                    <a16:rowId xmlns:a16="http://schemas.microsoft.com/office/drawing/2014/main" val="945530155"/>
                  </a:ext>
                </a:extLst>
              </a:tr>
            </a:tbl>
          </a:graphicData>
        </a:graphic>
      </p:graphicFrame>
      <p:pic>
        <p:nvPicPr>
          <p:cNvPr id="4" name="Picture 3"/>
          <p:cNvPicPr>
            <a:picLocks noChangeAspect="1"/>
          </p:cNvPicPr>
          <p:nvPr/>
        </p:nvPicPr>
        <p:blipFill>
          <a:blip r:embed="rId2"/>
          <a:stretch>
            <a:fillRect/>
          </a:stretch>
        </p:blipFill>
        <p:spPr>
          <a:xfrm>
            <a:off x="507713" y="1584036"/>
            <a:ext cx="8466619" cy="1947376"/>
          </a:xfrm>
          <a:prstGeom prst="rect">
            <a:avLst/>
          </a:prstGeom>
          <a:ln>
            <a:solidFill>
              <a:schemeClr val="tx2"/>
            </a:solidFill>
          </a:ln>
        </p:spPr>
      </p:pic>
      <p:graphicFrame>
        <p:nvGraphicFramePr>
          <p:cNvPr id="11" name="Table 10"/>
          <p:cNvGraphicFramePr>
            <a:graphicFrameLocks noGrp="1"/>
          </p:cNvGraphicFramePr>
          <p:nvPr/>
        </p:nvGraphicFramePr>
        <p:xfrm>
          <a:off x="451858" y="4590261"/>
          <a:ext cx="8810897" cy="2143048"/>
        </p:xfrm>
        <a:graphic>
          <a:graphicData uri="http://schemas.openxmlformats.org/drawingml/2006/table">
            <a:tbl>
              <a:tblPr firstRow="1" bandRow="1">
                <a:tableStyleId>{5C22544A-7EE6-4342-B048-85BDC9FD1C3A}</a:tableStyleId>
              </a:tblPr>
              <a:tblGrid>
                <a:gridCol w="1259879">
                  <a:extLst>
                    <a:ext uri="{9D8B030D-6E8A-4147-A177-3AD203B41FA5}">
                      <a16:colId xmlns:a16="http://schemas.microsoft.com/office/drawing/2014/main" val="1168701433"/>
                    </a:ext>
                  </a:extLst>
                </a:gridCol>
                <a:gridCol w="2457728">
                  <a:extLst>
                    <a:ext uri="{9D8B030D-6E8A-4147-A177-3AD203B41FA5}">
                      <a16:colId xmlns:a16="http://schemas.microsoft.com/office/drawing/2014/main" val="239668423"/>
                    </a:ext>
                  </a:extLst>
                </a:gridCol>
                <a:gridCol w="2546645">
                  <a:extLst>
                    <a:ext uri="{9D8B030D-6E8A-4147-A177-3AD203B41FA5}">
                      <a16:colId xmlns:a16="http://schemas.microsoft.com/office/drawing/2014/main" val="2420637777"/>
                    </a:ext>
                  </a:extLst>
                </a:gridCol>
                <a:gridCol w="2546645">
                  <a:extLst>
                    <a:ext uri="{9D8B030D-6E8A-4147-A177-3AD203B41FA5}">
                      <a16:colId xmlns:a16="http://schemas.microsoft.com/office/drawing/2014/main" val="2031830961"/>
                    </a:ext>
                  </a:extLst>
                </a:gridCol>
              </a:tblGrid>
              <a:tr h="370840">
                <a:tc>
                  <a:txBody>
                    <a:bodyPr/>
                    <a:lstStyle/>
                    <a:p>
                      <a:r>
                        <a:rPr lang="en-AU" sz="1200" dirty="0"/>
                        <a:t>Details</a:t>
                      </a:r>
                      <a:r>
                        <a:rPr lang="en-AU" sz="1200" baseline="0" dirty="0"/>
                        <a:t> of research</a:t>
                      </a:r>
                      <a:endParaRPr lang="en-AU" sz="1200" dirty="0"/>
                    </a:p>
                  </a:txBody>
                  <a:tcPr/>
                </a:tc>
                <a:tc>
                  <a:txBody>
                    <a:bodyPr/>
                    <a:lstStyle/>
                    <a:p>
                      <a:r>
                        <a:rPr lang="en-AU" sz="1200" dirty="0"/>
                        <a:t>Description</a:t>
                      </a:r>
                      <a:r>
                        <a:rPr lang="en-AU" sz="1200" baseline="0" dirty="0"/>
                        <a:t> of research</a:t>
                      </a:r>
                      <a:endParaRPr lang="en-AU"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AU" sz="1200" b="1" i="0" u="none" strike="noStrike" kern="1200" cap="none" spc="0" normalizeH="0" baseline="0" noProof="0">
                          <a:ln>
                            <a:noFill/>
                          </a:ln>
                          <a:solidFill>
                            <a:prstClr val="white"/>
                          </a:solidFill>
                          <a:effectLst/>
                          <a:uLnTx/>
                          <a:uFillTx/>
                          <a:latin typeface="Calibri" panose="020F0502020204030204"/>
                          <a:ea typeface="+mn-ea"/>
                          <a:cs typeface="+mn-cs"/>
                        </a:rPr>
                        <a:t>Results support the consistency of personality traits across time and situations</a:t>
                      </a:r>
                      <a:endParaRPr kumimoji="0" lang="en-AU" sz="1200" b="1" i="0" u="none" strike="noStrike" kern="1200" cap="none" spc="0" normalizeH="0" baseline="0" noProof="0" dirty="0">
                        <a:ln>
                          <a:noFill/>
                        </a:ln>
                        <a:solidFill>
                          <a:prstClr val="white"/>
                        </a:solidFill>
                        <a:effectLst/>
                        <a:uLnTx/>
                        <a:uFillTx/>
                        <a:latin typeface="Calibri" panose="020F0502020204030204"/>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AU" sz="1200" b="1" i="0" u="none" strike="noStrike" kern="1200" cap="none" spc="0" normalizeH="0" baseline="0" noProof="0" dirty="0">
                          <a:ln>
                            <a:noFill/>
                          </a:ln>
                          <a:solidFill>
                            <a:prstClr val="white"/>
                          </a:solidFill>
                          <a:effectLst/>
                          <a:uLnTx/>
                          <a:uFillTx/>
                          <a:latin typeface="Calibri" panose="020F0502020204030204"/>
                          <a:ea typeface="+mn-ea"/>
                          <a:cs typeface="+mn-cs"/>
                        </a:rPr>
                        <a:t>Results reject the consistency of personality traits across time and situations</a:t>
                      </a:r>
                    </a:p>
                  </a:txBody>
                  <a:tcPr/>
                </a:tc>
                <a:extLst>
                  <a:ext uri="{0D108BD9-81ED-4DB2-BD59-A6C34878D82A}">
                    <a16:rowId xmlns:a16="http://schemas.microsoft.com/office/drawing/2014/main" val="1691536765"/>
                  </a:ext>
                </a:extLst>
              </a:tr>
              <a:tr h="1502968">
                <a:tc>
                  <a:txBody>
                    <a:bodyPr/>
                    <a:lstStyle/>
                    <a:p>
                      <a:endParaRPr lang="en-AU"/>
                    </a:p>
                  </a:txBody>
                  <a:tcPr/>
                </a:tc>
                <a:tc>
                  <a:txBody>
                    <a:bodyPr/>
                    <a:lstStyle/>
                    <a:p>
                      <a:endParaRPr lang="en-AU" dirty="0"/>
                    </a:p>
                  </a:txBody>
                  <a:tcPr/>
                </a:tc>
                <a:tc>
                  <a:txBody>
                    <a:bodyPr/>
                    <a:lstStyle/>
                    <a:p>
                      <a:endParaRPr lang="en-AU" dirty="0"/>
                    </a:p>
                  </a:txBody>
                  <a:tcPr/>
                </a:tc>
                <a:tc>
                  <a:txBody>
                    <a:bodyPr/>
                    <a:lstStyle/>
                    <a:p>
                      <a:endParaRPr lang="en-AU" dirty="0"/>
                    </a:p>
                  </a:txBody>
                  <a:tcPr/>
                </a:tc>
                <a:extLst>
                  <a:ext uri="{0D108BD9-81ED-4DB2-BD59-A6C34878D82A}">
                    <a16:rowId xmlns:a16="http://schemas.microsoft.com/office/drawing/2014/main" val="1922173954"/>
                  </a:ext>
                </a:extLst>
              </a:tr>
            </a:tbl>
          </a:graphicData>
        </a:graphic>
      </p:graphicFrame>
    </p:spTree>
    <p:extLst>
      <p:ext uri="{BB962C8B-B14F-4D97-AF65-F5344CB8AC3E}">
        <p14:creationId xmlns:p14="http://schemas.microsoft.com/office/powerpoint/2010/main" val="180750921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4DC026E4-DE79-8B4F-BB85-194DAA54C47A}"/>
              </a:ext>
            </a:extLst>
          </p:cNvPr>
          <p:cNvSpPr txBox="1"/>
          <p:nvPr/>
        </p:nvSpPr>
        <p:spPr>
          <a:xfrm rot="16200000">
            <a:off x="-1572771" y="3156807"/>
            <a:ext cx="3514873" cy="369332"/>
          </a:xfrm>
          <a:prstGeom prst="rect">
            <a:avLst/>
          </a:prstGeom>
          <a:solidFill>
            <a:schemeClr val="tx2"/>
          </a:solidFill>
        </p:spPr>
        <p:txBody>
          <a:bodyPr wrap="none" rtlCol="0">
            <a:spAutoFit/>
          </a:bodyPr>
          <a:lstStyle/>
          <a:p>
            <a:r>
              <a:rPr lang="en-AU" b="1" dirty="0">
                <a:solidFill>
                  <a:schemeClr val="bg1"/>
                </a:solidFill>
              </a:rPr>
              <a:t>Skill Development/Guided Practice</a:t>
            </a:r>
          </a:p>
        </p:txBody>
      </p:sp>
      <p:sp>
        <p:nvSpPr>
          <p:cNvPr id="5" name="TextBox 4">
            <a:extLst>
              <a:ext uri="{FF2B5EF4-FFF2-40B4-BE49-F238E27FC236}">
                <a16:creationId xmlns:a16="http://schemas.microsoft.com/office/drawing/2014/main" id="{0DA9C8B9-6CC6-3E4E-9024-76650E1607BA}"/>
              </a:ext>
            </a:extLst>
          </p:cNvPr>
          <p:cNvSpPr txBox="1"/>
          <p:nvPr/>
        </p:nvSpPr>
        <p:spPr>
          <a:xfrm>
            <a:off x="0" y="58595"/>
            <a:ext cx="8893417" cy="523220"/>
          </a:xfrm>
          <a:prstGeom prst="rect">
            <a:avLst/>
          </a:prstGeom>
          <a:noFill/>
        </p:spPr>
        <p:txBody>
          <a:bodyPr wrap="square" rtlCol="0">
            <a:spAutoFit/>
          </a:bodyPr>
          <a:lstStyle/>
          <a:p>
            <a:r>
              <a:rPr lang="en-AU" sz="2800" b="1" u="sng" dirty="0">
                <a:solidFill>
                  <a:schemeClr val="tx2"/>
                </a:solidFill>
              </a:rPr>
              <a:t>Evaluate trait theories of personality</a:t>
            </a:r>
          </a:p>
        </p:txBody>
      </p:sp>
      <p:sp>
        <p:nvSpPr>
          <p:cNvPr id="2" name="Rectangle 1">
            <a:extLst>
              <a:ext uri="{FF2B5EF4-FFF2-40B4-BE49-F238E27FC236}">
                <a16:creationId xmlns:a16="http://schemas.microsoft.com/office/drawing/2014/main" id="{B96E5059-816C-AC47-AB51-88D5B137BBAF}"/>
              </a:ext>
            </a:extLst>
          </p:cNvPr>
          <p:cNvSpPr/>
          <p:nvPr/>
        </p:nvSpPr>
        <p:spPr>
          <a:xfrm>
            <a:off x="-1" y="581815"/>
            <a:ext cx="9262756" cy="707886"/>
          </a:xfrm>
          <a:prstGeom prst="rect">
            <a:avLst/>
          </a:prstGeom>
        </p:spPr>
        <p:txBody>
          <a:bodyPr wrap="square">
            <a:spAutoFit/>
          </a:bodyPr>
          <a:lstStyle/>
          <a:p>
            <a:r>
              <a:rPr lang="en-AU" sz="2000" dirty="0">
                <a:solidFill>
                  <a:schemeClr val="tx2"/>
                </a:solidFill>
              </a:rPr>
              <a:t>Does research support the consistency of personality traits over time and across</a:t>
            </a:r>
          </a:p>
          <a:p>
            <a:r>
              <a:rPr lang="en-AU" sz="2000" dirty="0">
                <a:solidFill>
                  <a:schemeClr val="tx2"/>
                </a:solidFill>
              </a:rPr>
              <a:t>situations?</a:t>
            </a:r>
            <a:endParaRPr lang="en-AU" sz="2400" dirty="0">
              <a:solidFill>
                <a:schemeClr val="tx2"/>
              </a:solidFill>
            </a:endParaRPr>
          </a:p>
        </p:txBody>
      </p:sp>
      <p:sp>
        <p:nvSpPr>
          <p:cNvPr id="3" name="TextBox 2">
            <a:extLst>
              <a:ext uri="{FF2B5EF4-FFF2-40B4-BE49-F238E27FC236}">
                <a16:creationId xmlns:a16="http://schemas.microsoft.com/office/drawing/2014/main" id="{5CADD8DE-CEB9-654B-8792-3111DC903EC2}"/>
              </a:ext>
            </a:extLst>
          </p:cNvPr>
          <p:cNvSpPr txBox="1"/>
          <p:nvPr/>
        </p:nvSpPr>
        <p:spPr>
          <a:xfrm>
            <a:off x="9412797" y="3045333"/>
            <a:ext cx="2629160" cy="3323987"/>
          </a:xfrm>
          <a:prstGeom prst="rect">
            <a:avLst/>
          </a:prstGeom>
          <a:noFill/>
          <a:ln>
            <a:solidFill>
              <a:schemeClr val="tx2"/>
            </a:solidFill>
          </a:ln>
        </p:spPr>
        <p:txBody>
          <a:bodyPr wrap="square" rtlCol="0">
            <a:spAutoFit/>
          </a:bodyPr>
          <a:lstStyle/>
          <a:p>
            <a:r>
              <a:rPr lang="en-AU" sz="1400" b="1" dirty="0"/>
              <a:t>STEPS:</a:t>
            </a:r>
          </a:p>
          <a:p>
            <a:pPr marL="342900" indent="-342900">
              <a:buAutoNum type="arabicPeriod"/>
            </a:pPr>
            <a:r>
              <a:rPr lang="en-AU" sz="1400" dirty="0"/>
              <a:t>Scan then read pages 102-105 of your textbook</a:t>
            </a:r>
          </a:p>
          <a:p>
            <a:pPr marL="342900" indent="-342900">
              <a:buAutoNum type="arabicPeriod"/>
            </a:pPr>
            <a:r>
              <a:rPr lang="en-AU" sz="1400" dirty="0"/>
              <a:t>Identify research that investigates/comments on the stability of personality traits</a:t>
            </a:r>
          </a:p>
          <a:p>
            <a:pPr marL="342900" indent="-342900">
              <a:buAutoNum type="arabicPeriod"/>
            </a:pPr>
            <a:r>
              <a:rPr lang="en-AU" sz="1400" dirty="0"/>
              <a:t>Describe the research (including the method if available) and its results</a:t>
            </a:r>
          </a:p>
          <a:p>
            <a:pPr marL="342900" indent="-342900">
              <a:buAutoNum type="arabicPeriod"/>
            </a:pPr>
            <a:r>
              <a:rPr lang="en-AU" sz="1400" dirty="0"/>
              <a:t>Explain whether (and to what extent) the research supports or rejects the consistency of personality traits</a:t>
            </a:r>
          </a:p>
        </p:txBody>
      </p:sp>
      <p:graphicFrame>
        <p:nvGraphicFramePr>
          <p:cNvPr id="8" name="Table 7">
            <a:extLst>
              <a:ext uri="{FF2B5EF4-FFF2-40B4-BE49-F238E27FC236}">
                <a16:creationId xmlns:a16="http://schemas.microsoft.com/office/drawing/2014/main" id="{DCE37909-B8E8-D943-AF47-0CBE0475FD06}"/>
              </a:ext>
            </a:extLst>
          </p:cNvPr>
          <p:cNvGraphicFramePr>
            <a:graphicFrameLocks noGrp="1"/>
          </p:cNvGraphicFramePr>
          <p:nvPr/>
        </p:nvGraphicFramePr>
        <p:xfrm>
          <a:off x="9262755" y="141185"/>
          <a:ext cx="2929245" cy="1681480"/>
        </p:xfrm>
        <a:graphic>
          <a:graphicData uri="http://schemas.openxmlformats.org/drawingml/2006/table">
            <a:tbl>
              <a:tblPr firstRow="1" bandRow="1">
                <a:tableStyleId>{00A15C55-8517-42AA-B614-E9B94910E393}</a:tableStyleId>
              </a:tblPr>
              <a:tblGrid>
                <a:gridCol w="2929245">
                  <a:extLst>
                    <a:ext uri="{9D8B030D-6E8A-4147-A177-3AD203B41FA5}">
                      <a16:colId xmlns:a16="http://schemas.microsoft.com/office/drawing/2014/main" val="3659237357"/>
                    </a:ext>
                  </a:extLst>
                </a:gridCol>
              </a:tblGrid>
              <a:tr h="370840">
                <a:tc>
                  <a:txBody>
                    <a:bodyPr/>
                    <a:lstStyle/>
                    <a:p>
                      <a:r>
                        <a:rPr lang="en-AU" sz="1600" dirty="0"/>
                        <a:t>Vocabulary</a:t>
                      </a:r>
                    </a:p>
                  </a:txBody>
                  <a:tcPr/>
                </a:tc>
                <a:extLst>
                  <a:ext uri="{0D108BD9-81ED-4DB2-BD59-A6C34878D82A}">
                    <a16:rowId xmlns:a16="http://schemas.microsoft.com/office/drawing/2014/main" val="1961735566"/>
                  </a:ext>
                </a:extLst>
              </a:tr>
              <a:tr h="370840">
                <a:tc>
                  <a:txBody>
                    <a:bodyPr/>
                    <a:lstStyle/>
                    <a:p>
                      <a:r>
                        <a:rPr lang="en-AU" sz="1600" b="1" dirty="0"/>
                        <a:t>personality trait:</a:t>
                      </a:r>
                      <a:r>
                        <a:rPr lang="en-AU" sz="1600" b="0" dirty="0"/>
                        <a:t> stable/consistent form of thinking, feeling, or behaving</a:t>
                      </a:r>
                    </a:p>
                    <a:p>
                      <a:r>
                        <a:rPr lang="en-AU" sz="1600" b="1" dirty="0"/>
                        <a:t>evaluate:</a:t>
                      </a:r>
                      <a:r>
                        <a:rPr lang="en-AU" sz="1600" b="0" dirty="0"/>
                        <a:t> carefully assess the value of something</a:t>
                      </a:r>
                      <a:endParaRPr lang="en-AU" sz="1600" b="1" dirty="0"/>
                    </a:p>
                  </a:txBody>
                  <a:tcPr/>
                </a:tc>
                <a:extLst>
                  <a:ext uri="{0D108BD9-81ED-4DB2-BD59-A6C34878D82A}">
                    <a16:rowId xmlns:a16="http://schemas.microsoft.com/office/drawing/2014/main" val="945530155"/>
                  </a:ext>
                </a:extLst>
              </a:tr>
            </a:tbl>
          </a:graphicData>
        </a:graphic>
      </p:graphicFrame>
      <p:pic>
        <p:nvPicPr>
          <p:cNvPr id="6" name="Picture 5"/>
          <p:cNvPicPr>
            <a:picLocks noChangeAspect="1"/>
          </p:cNvPicPr>
          <p:nvPr/>
        </p:nvPicPr>
        <p:blipFill>
          <a:blip r:embed="rId2"/>
          <a:stretch>
            <a:fillRect/>
          </a:stretch>
        </p:blipFill>
        <p:spPr>
          <a:xfrm>
            <a:off x="469761" y="1312595"/>
            <a:ext cx="8692564" cy="2904798"/>
          </a:xfrm>
          <a:prstGeom prst="rect">
            <a:avLst/>
          </a:prstGeom>
          <a:ln>
            <a:solidFill>
              <a:schemeClr val="tx2"/>
            </a:solidFill>
          </a:ln>
        </p:spPr>
      </p:pic>
      <p:graphicFrame>
        <p:nvGraphicFramePr>
          <p:cNvPr id="11" name="Table 10"/>
          <p:cNvGraphicFramePr>
            <a:graphicFrameLocks noGrp="1"/>
          </p:cNvGraphicFramePr>
          <p:nvPr/>
        </p:nvGraphicFramePr>
        <p:xfrm>
          <a:off x="451858" y="4590261"/>
          <a:ext cx="8810897" cy="2143048"/>
        </p:xfrm>
        <a:graphic>
          <a:graphicData uri="http://schemas.openxmlformats.org/drawingml/2006/table">
            <a:tbl>
              <a:tblPr firstRow="1" bandRow="1">
                <a:tableStyleId>{5C22544A-7EE6-4342-B048-85BDC9FD1C3A}</a:tableStyleId>
              </a:tblPr>
              <a:tblGrid>
                <a:gridCol w="1259879">
                  <a:extLst>
                    <a:ext uri="{9D8B030D-6E8A-4147-A177-3AD203B41FA5}">
                      <a16:colId xmlns:a16="http://schemas.microsoft.com/office/drawing/2014/main" val="1168701433"/>
                    </a:ext>
                  </a:extLst>
                </a:gridCol>
                <a:gridCol w="2457728">
                  <a:extLst>
                    <a:ext uri="{9D8B030D-6E8A-4147-A177-3AD203B41FA5}">
                      <a16:colId xmlns:a16="http://schemas.microsoft.com/office/drawing/2014/main" val="239668423"/>
                    </a:ext>
                  </a:extLst>
                </a:gridCol>
                <a:gridCol w="2546645">
                  <a:extLst>
                    <a:ext uri="{9D8B030D-6E8A-4147-A177-3AD203B41FA5}">
                      <a16:colId xmlns:a16="http://schemas.microsoft.com/office/drawing/2014/main" val="2420637777"/>
                    </a:ext>
                  </a:extLst>
                </a:gridCol>
                <a:gridCol w="2546645">
                  <a:extLst>
                    <a:ext uri="{9D8B030D-6E8A-4147-A177-3AD203B41FA5}">
                      <a16:colId xmlns:a16="http://schemas.microsoft.com/office/drawing/2014/main" val="2031830961"/>
                    </a:ext>
                  </a:extLst>
                </a:gridCol>
              </a:tblGrid>
              <a:tr h="370840">
                <a:tc>
                  <a:txBody>
                    <a:bodyPr/>
                    <a:lstStyle/>
                    <a:p>
                      <a:r>
                        <a:rPr lang="en-AU" sz="1200" dirty="0"/>
                        <a:t>Details</a:t>
                      </a:r>
                      <a:r>
                        <a:rPr lang="en-AU" sz="1200" baseline="0" dirty="0"/>
                        <a:t> of research</a:t>
                      </a:r>
                      <a:endParaRPr lang="en-AU" sz="1200" dirty="0"/>
                    </a:p>
                  </a:txBody>
                  <a:tcPr/>
                </a:tc>
                <a:tc>
                  <a:txBody>
                    <a:bodyPr/>
                    <a:lstStyle/>
                    <a:p>
                      <a:r>
                        <a:rPr lang="en-AU" sz="1200" dirty="0"/>
                        <a:t>Description</a:t>
                      </a:r>
                      <a:r>
                        <a:rPr lang="en-AU" sz="1200" baseline="0" dirty="0"/>
                        <a:t> of research</a:t>
                      </a:r>
                      <a:endParaRPr lang="en-AU"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AU" sz="1200" b="1" i="0" u="none" strike="noStrike" kern="1200" cap="none" spc="0" normalizeH="0" baseline="0" noProof="0">
                          <a:ln>
                            <a:noFill/>
                          </a:ln>
                          <a:solidFill>
                            <a:prstClr val="white"/>
                          </a:solidFill>
                          <a:effectLst/>
                          <a:uLnTx/>
                          <a:uFillTx/>
                          <a:latin typeface="Calibri" panose="020F0502020204030204"/>
                          <a:ea typeface="+mn-ea"/>
                          <a:cs typeface="+mn-cs"/>
                        </a:rPr>
                        <a:t>Results support the consistency of personality traits across time and situations</a:t>
                      </a:r>
                      <a:endParaRPr kumimoji="0" lang="en-AU" sz="1200" b="1" i="0" u="none" strike="noStrike" kern="1200" cap="none" spc="0" normalizeH="0" baseline="0" noProof="0" dirty="0">
                        <a:ln>
                          <a:noFill/>
                        </a:ln>
                        <a:solidFill>
                          <a:prstClr val="white"/>
                        </a:solidFill>
                        <a:effectLst/>
                        <a:uLnTx/>
                        <a:uFillTx/>
                        <a:latin typeface="Calibri" panose="020F0502020204030204"/>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AU" sz="1200" b="1" i="0" u="none" strike="noStrike" kern="1200" cap="none" spc="0" normalizeH="0" baseline="0" noProof="0" dirty="0">
                          <a:ln>
                            <a:noFill/>
                          </a:ln>
                          <a:solidFill>
                            <a:prstClr val="white"/>
                          </a:solidFill>
                          <a:effectLst/>
                          <a:uLnTx/>
                          <a:uFillTx/>
                          <a:latin typeface="Calibri" panose="020F0502020204030204"/>
                          <a:ea typeface="+mn-ea"/>
                          <a:cs typeface="+mn-cs"/>
                        </a:rPr>
                        <a:t>Results reject the consistency of personality traits across time and situations</a:t>
                      </a:r>
                    </a:p>
                  </a:txBody>
                  <a:tcPr/>
                </a:tc>
                <a:extLst>
                  <a:ext uri="{0D108BD9-81ED-4DB2-BD59-A6C34878D82A}">
                    <a16:rowId xmlns:a16="http://schemas.microsoft.com/office/drawing/2014/main" val="1691536765"/>
                  </a:ext>
                </a:extLst>
              </a:tr>
              <a:tr h="1502968">
                <a:tc>
                  <a:txBody>
                    <a:bodyPr/>
                    <a:lstStyle/>
                    <a:p>
                      <a:endParaRPr lang="en-AU"/>
                    </a:p>
                  </a:txBody>
                  <a:tcPr/>
                </a:tc>
                <a:tc>
                  <a:txBody>
                    <a:bodyPr/>
                    <a:lstStyle/>
                    <a:p>
                      <a:endParaRPr lang="en-AU" dirty="0"/>
                    </a:p>
                  </a:txBody>
                  <a:tcPr/>
                </a:tc>
                <a:tc>
                  <a:txBody>
                    <a:bodyPr/>
                    <a:lstStyle/>
                    <a:p>
                      <a:endParaRPr lang="en-AU" dirty="0"/>
                    </a:p>
                  </a:txBody>
                  <a:tcPr/>
                </a:tc>
                <a:tc>
                  <a:txBody>
                    <a:bodyPr/>
                    <a:lstStyle/>
                    <a:p>
                      <a:endParaRPr lang="en-AU" dirty="0"/>
                    </a:p>
                  </a:txBody>
                  <a:tcPr/>
                </a:tc>
                <a:extLst>
                  <a:ext uri="{0D108BD9-81ED-4DB2-BD59-A6C34878D82A}">
                    <a16:rowId xmlns:a16="http://schemas.microsoft.com/office/drawing/2014/main" val="1922173954"/>
                  </a:ext>
                </a:extLst>
              </a:tr>
            </a:tbl>
          </a:graphicData>
        </a:graphic>
      </p:graphicFrame>
    </p:spTree>
    <p:extLst>
      <p:ext uri="{BB962C8B-B14F-4D97-AF65-F5344CB8AC3E}">
        <p14:creationId xmlns:p14="http://schemas.microsoft.com/office/powerpoint/2010/main" val="58514591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4DC026E4-DE79-8B4F-BB85-194DAA54C47A}"/>
              </a:ext>
            </a:extLst>
          </p:cNvPr>
          <p:cNvSpPr txBox="1"/>
          <p:nvPr/>
        </p:nvSpPr>
        <p:spPr>
          <a:xfrm rot="16200000">
            <a:off x="-1572771" y="3156807"/>
            <a:ext cx="3514873" cy="369332"/>
          </a:xfrm>
          <a:prstGeom prst="rect">
            <a:avLst/>
          </a:prstGeom>
          <a:solidFill>
            <a:schemeClr val="tx2"/>
          </a:solidFill>
        </p:spPr>
        <p:txBody>
          <a:bodyPr wrap="none" rtlCol="0">
            <a:spAutoFit/>
          </a:bodyPr>
          <a:lstStyle/>
          <a:p>
            <a:r>
              <a:rPr lang="en-AU" b="1" dirty="0">
                <a:solidFill>
                  <a:schemeClr val="bg1"/>
                </a:solidFill>
              </a:rPr>
              <a:t>Skill Development/Guided Practice</a:t>
            </a:r>
          </a:p>
        </p:txBody>
      </p:sp>
      <p:sp>
        <p:nvSpPr>
          <p:cNvPr id="5" name="TextBox 4">
            <a:extLst>
              <a:ext uri="{FF2B5EF4-FFF2-40B4-BE49-F238E27FC236}">
                <a16:creationId xmlns:a16="http://schemas.microsoft.com/office/drawing/2014/main" id="{0DA9C8B9-6CC6-3E4E-9024-76650E1607BA}"/>
              </a:ext>
            </a:extLst>
          </p:cNvPr>
          <p:cNvSpPr txBox="1"/>
          <p:nvPr/>
        </p:nvSpPr>
        <p:spPr>
          <a:xfrm>
            <a:off x="0" y="58595"/>
            <a:ext cx="8893417" cy="523220"/>
          </a:xfrm>
          <a:prstGeom prst="rect">
            <a:avLst/>
          </a:prstGeom>
          <a:noFill/>
        </p:spPr>
        <p:txBody>
          <a:bodyPr wrap="square" rtlCol="0">
            <a:spAutoFit/>
          </a:bodyPr>
          <a:lstStyle/>
          <a:p>
            <a:r>
              <a:rPr lang="en-AU" sz="2800" b="1" u="sng" dirty="0">
                <a:solidFill>
                  <a:schemeClr val="tx2"/>
                </a:solidFill>
              </a:rPr>
              <a:t>Evaluate trait theories of personality</a:t>
            </a:r>
          </a:p>
        </p:txBody>
      </p:sp>
      <p:sp>
        <p:nvSpPr>
          <p:cNvPr id="2" name="Rectangle 1">
            <a:extLst>
              <a:ext uri="{FF2B5EF4-FFF2-40B4-BE49-F238E27FC236}">
                <a16:creationId xmlns:a16="http://schemas.microsoft.com/office/drawing/2014/main" id="{B96E5059-816C-AC47-AB51-88D5B137BBAF}"/>
              </a:ext>
            </a:extLst>
          </p:cNvPr>
          <p:cNvSpPr/>
          <p:nvPr/>
        </p:nvSpPr>
        <p:spPr>
          <a:xfrm>
            <a:off x="-1" y="581815"/>
            <a:ext cx="9262756" cy="707886"/>
          </a:xfrm>
          <a:prstGeom prst="rect">
            <a:avLst/>
          </a:prstGeom>
        </p:spPr>
        <p:txBody>
          <a:bodyPr wrap="square">
            <a:spAutoFit/>
          </a:bodyPr>
          <a:lstStyle/>
          <a:p>
            <a:r>
              <a:rPr lang="en-AU" sz="2000" dirty="0">
                <a:solidFill>
                  <a:schemeClr val="tx2"/>
                </a:solidFill>
              </a:rPr>
              <a:t>Does research support the consistency of personality traits over time and across</a:t>
            </a:r>
          </a:p>
          <a:p>
            <a:r>
              <a:rPr lang="en-AU" sz="2000" dirty="0">
                <a:solidFill>
                  <a:schemeClr val="tx2"/>
                </a:solidFill>
              </a:rPr>
              <a:t>situations?</a:t>
            </a:r>
            <a:endParaRPr lang="en-AU" sz="2400" dirty="0">
              <a:solidFill>
                <a:schemeClr val="tx2"/>
              </a:solidFill>
            </a:endParaRPr>
          </a:p>
        </p:txBody>
      </p:sp>
      <p:sp>
        <p:nvSpPr>
          <p:cNvPr id="3" name="TextBox 2">
            <a:extLst>
              <a:ext uri="{FF2B5EF4-FFF2-40B4-BE49-F238E27FC236}">
                <a16:creationId xmlns:a16="http://schemas.microsoft.com/office/drawing/2014/main" id="{5CADD8DE-CEB9-654B-8792-3111DC903EC2}"/>
              </a:ext>
            </a:extLst>
          </p:cNvPr>
          <p:cNvSpPr txBox="1"/>
          <p:nvPr/>
        </p:nvSpPr>
        <p:spPr>
          <a:xfrm>
            <a:off x="9412797" y="2332104"/>
            <a:ext cx="2629160" cy="4401205"/>
          </a:xfrm>
          <a:prstGeom prst="rect">
            <a:avLst/>
          </a:prstGeom>
          <a:noFill/>
          <a:ln>
            <a:solidFill>
              <a:schemeClr val="tx2"/>
            </a:solidFill>
          </a:ln>
        </p:spPr>
        <p:txBody>
          <a:bodyPr wrap="square" rtlCol="0">
            <a:spAutoFit/>
          </a:bodyPr>
          <a:lstStyle/>
          <a:p>
            <a:r>
              <a:rPr lang="en-AU" sz="1400" b="1" dirty="0"/>
              <a:t>STEPS:</a:t>
            </a:r>
          </a:p>
          <a:p>
            <a:pPr marL="342900" indent="-342900">
              <a:buAutoNum type="arabicPeriod"/>
            </a:pPr>
            <a:r>
              <a:rPr lang="en-AU" sz="1400" dirty="0"/>
              <a:t>Scan then read pages 102-105 of your textbook, and pages 533 – 537 of the additional reading provided.</a:t>
            </a:r>
          </a:p>
          <a:p>
            <a:pPr marL="342900" indent="-342900">
              <a:buAutoNum type="arabicPeriod"/>
            </a:pPr>
            <a:r>
              <a:rPr lang="en-AU" sz="1400" dirty="0"/>
              <a:t>Identify research that investigates/comments on the stability of personality traits</a:t>
            </a:r>
          </a:p>
          <a:p>
            <a:pPr marL="342900" indent="-342900">
              <a:buAutoNum type="arabicPeriod"/>
            </a:pPr>
            <a:r>
              <a:rPr lang="en-AU" sz="1400" dirty="0"/>
              <a:t>Describe the research (including the method if available) and its results</a:t>
            </a:r>
          </a:p>
          <a:p>
            <a:pPr marL="342900" indent="-342900">
              <a:buAutoNum type="arabicPeriod"/>
            </a:pPr>
            <a:r>
              <a:rPr lang="en-AU" sz="1400" dirty="0"/>
              <a:t>Explain whether (and to what extent) the research supports or rejects the consistency of personality traits</a:t>
            </a:r>
          </a:p>
          <a:p>
            <a:pPr marL="342900" indent="-342900">
              <a:buAutoNum type="arabicPeriod"/>
            </a:pPr>
            <a:r>
              <a:rPr lang="en-AU" sz="1400" dirty="0"/>
              <a:t>Form an evaluation (conclusion) informed by your analysis of the reading.</a:t>
            </a:r>
          </a:p>
        </p:txBody>
      </p:sp>
      <p:graphicFrame>
        <p:nvGraphicFramePr>
          <p:cNvPr id="8" name="Table 7">
            <a:extLst>
              <a:ext uri="{FF2B5EF4-FFF2-40B4-BE49-F238E27FC236}">
                <a16:creationId xmlns:a16="http://schemas.microsoft.com/office/drawing/2014/main" id="{DCE37909-B8E8-D943-AF47-0CBE0475FD06}"/>
              </a:ext>
            </a:extLst>
          </p:cNvPr>
          <p:cNvGraphicFramePr>
            <a:graphicFrameLocks noGrp="1"/>
          </p:cNvGraphicFramePr>
          <p:nvPr/>
        </p:nvGraphicFramePr>
        <p:xfrm>
          <a:off x="9262755" y="141185"/>
          <a:ext cx="2929245" cy="1681480"/>
        </p:xfrm>
        <a:graphic>
          <a:graphicData uri="http://schemas.openxmlformats.org/drawingml/2006/table">
            <a:tbl>
              <a:tblPr firstRow="1" bandRow="1">
                <a:tableStyleId>{00A15C55-8517-42AA-B614-E9B94910E393}</a:tableStyleId>
              </a:tblPr>
              <a:tblGrid>
                <a:gridCol w="2929245">
                  <a:extLst>
                    <a:ext uri="{9D8B030D-6E8A-4147-A177-3AD203B41FA5}">
                      <a16:colId xmlns:a16="http://schemas.microsoft.com/office/drawing/2014/main" val="3659237357"/>
                    </a:ext>
                  </a:extLst>
                </a:gridCol>
              </a:tblGrid>
              <a:tr h="370840">
                <a:tc>
                  <a:txBody>
                    <a:bodyPr/>
                    <a:lstStyle/>
                    <a:p>
                      <a:r>
                        <a:rPr lang="en-AU" sz="1600" dirty="0"/>
                        <a:t>Vocabulary</a:t>
                      </a:r>
                    </a:p>
                  </a:txBody>
                  <a:tcPr/>
                </a:tc>
                <a:extLst>
                  <a:ext uri="{0D108BD9-81ED-4DB2-BD59-A6C34878D82A}">
                    <a16:rowId xmlns:a16="http://schemas.microsoft.com/office/drawing/2014/main" val="1961735566"/>
                  </a:ext>
                </a:extLst>
              </a:tr>
              <a:tr h="370840">
                <a:tc>
                  <a:txBody>
                    <a:bodyPr/>
                    <a:lstStyle/>
                    <a:p>
                      <a:r>
                        <a:rPr lang="en-AU" sz="1600" b="1" dirty="0"/>
                        <a:t>personality trait:</a:t>
                      </a:r>
                      <a:r>
                        <a:rPr lang="en-AU" sz="1600" b="0" dirty="0"/>
                        <a:t> stable/consistent form of thinking, feeling, or behaving</a:t>
                      </a:r>
                    </a:p>
                    <a:p>
                      <a:r>
                        <a:rPr lang="en-AU" sz="1600" b="1" dirty="0"/>
                        <a:t>evaluate:</a:t>
                      </a:r>
                      <a:r>
                        <a:rPr lang="en-AU" sz="1600" b="0" dirty="0"/>
                        <a:t> carefully assess the value of something</a:t>
                      </a:r>
                      <a:endParaRPr lang="en-AU" sz="1600" b="1" dirty="0"/>
                    </a:p>
                  </a:txBody>
                  <a:tcPr/>
                </a:tc>
                <a:extLst>
                  <a:ext uri="{0D108BD9-81ED-4DB2-BD59-A6C34878D82A}">
                    <a16:rowId xmlns:a16="http://schemas.microsoft.com/office/drawing/2014/main" val="945530155"/>
                  </a:ext>
                </a:extLst>
              </a:tr>
            </a:tbl>
          </a:graphicData>
        </a:graphic>
      </p:graphicFrame>
      <p:pic>
        <p:nvPicPr>
          <p:cNvPr id="4" name="Picture 3"/>
          <p:cNvPicPr>
            <a:picLocks noChangeAspect="1"/>
          </p:cNvPicPr>
          <p:nvPr/>
        </p:nvPicPr>
        <p:blipFill>
          <a:blip r:embed="rId2"/>
          <a:stretch>
            <a:fillRect/>
          </a:stretch>
        </p:blipFill>
        <p:spPr>
          <a:xfrm>
            <a:off x="526959" y="2111306"/>
            <a:ext cx="8735796" cy="1771069"/>
          </a:xfrm>
          <a:prstGeom prst="rect">
            <a:avLst/>
          </a:prstGeom>
          <a:ln>
            <a:solidFill>
              <a:schemeClr val="tx2"/>
            </a:solidFill>
          </a:ln>
        </p:spPr>
      </p:pic>
      <p:graphicFrame>
        <p:nvGraphicFramePr>
          <p:cNvPr id="11" name="Table 10"/>
          <p:cNvGraphicFramePr>
            <a:graphicFrameLocks noGrp="1"/>
          </p:cNvGraphicFramePr>
          <p:nvPr/>
        </p:nvGraphicFramePr>
        <p:xfrm>
          <a:off x="451858" y="4590261"/>
          <a:ext cx="8810897" cy="2143048"/>
        </p:xfrm>
        <a:graphic>
          <a:graphicData uri="http://schemas.openxmlformats.org/drawingml/2006/table">
            <a:tbl>
              <a:tblPr firstRow="1" bandRow="1">
                <a:tableStyleId>{5C22544A-7EE6-4342-B048-85BDC9FD1C3A}</a:tableStyleId>
              </a:tblPr>
              <a:tblGrid>
                <a:gridCol w="1259879">
                  <a:extLst>
                    <a:ext uri="{9D8B030D-6E8A-4147-A177-3AD203B41FA5}">
                      <a16:colId xmlns:a16="http://schemas.microsoft.com/office/drawing/2014/main" val="1168701433"/>
                    </a:ext>
                  </a:extLst>
                </a:gridCol>
                <a:gridCol w="2457728">
                  <a:extLst>
                    <a:ext uri="{9D8B030D-6E8A-4147-A177-3AD203B41FA5}">
                      <a16:colId xmlns:a16="http://schemas.microsoft.com/office/drawing/2014/main" val="239668423"/>
                    </a:ext>
                  </a:extLst>
                </a:gridCol>
                <a:gridCol w="2546645">
                  <a:extLst>
                    <a:ext uri="{9D8B030D-6E8A-4147-A177-3AD203B41FA5}">
                      <a16:colId xmlns:a16="http://schemas.microsoft.com/office/drawing/2014/main" val="2420637777"/>
                    </a:ext>
                  </a:extLst>
                </a:gridCol>
                <a:gridCol w="2546645">
                  <a:extLst>
                    <a:ext uri="{9D8B030D-6E8A-4147-A177-3AD203B41FA5}">
                      <a16:colId xmlns:a16="http://schemas.microsoft.com/office/drawing/2014/main" val="2031830961"/>
                    </a:ext>
                  </a:extLst>
                </a:gridCol>
              </a:tblGrid>
              <a:tr h="370840">
                <a:tc>
                  <a:txBody>
                    <a:bodyPr/>
                    <a:lstStyle/>
                    <a:p>
                      <a:r>
                        <a:rPr lang="en-AU" sz="1200" dirty="0"/>
                        <a:t>Details</a:t>
                      </a:r>
                      <a:r>
                        <a:rPr lang="en-AU" sz="1200" baseline="0" dirty="0"/>
                        <a:t> of research</a:t>
                      </a:r>
                      <a:endParaRPr lang="en-AU" sz="1200" dirty="0"/>
                    </a:p>
                  </a:txBody>
                  <a:tcPr/>
                </a:tc>
                <a:tc>
                  <a:txBody>
                    <a:bodyPr/>
                    <a:lstStyle/>
                    <a:p>
                      <a:r>
                        <a:rPr lang="en-AU" sz="1200" dirty="0"/>
                        <a:t>Description</a:t>
                      </a:r>
                      <a:r>
                        <a:rPr lang="en-AU" sz="1200" baseline="0" dirty="0"/>
                        <a:t> of research</a:t>
                      </a:r>
                      <a:endParaRPr lang="en-AU"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AU" sz="1200" b="1" i="0" u="none" strike="noStrike" kern="1200" cap="none" spc="0" normalizeH="0" baseline="0" noProof="0">
                          <a:ln>
                            <a:noFill/>
                          </a:ln>
                          <a:solidFill>
                            <a:prstClr val="white"/>
                          </a:solidFill>
                          <a:effectLst/>
                          <a:uLnTx/>
                          <a:uFillTx/>
                          <a:latin typeface="Calibri" panose="020F0502020204030204"/>
                          <a:ea typeface="+mn-ea"/>
                          <a:cs typeface="+mn-cs"/>
                        </a:rPr>
                        <a:t>Results support the consistency of personality traits across time and situations</a:t>
                      </a:r>
                      <a:endParaRPr kumimoji="0" lang="en-AU" sz="1200" b="1" i="0" u="none" strike="noStrike" kern="1200" cap="none" spc="0" normalizeH="0" baseline="0" noProof="0" dirty="0">
                        <a:ln>
                          <a:noFill/>
                        </a:ln>
                        <a:solidFill>
                          <a:prstClr val="white"/>
                        </a:solidFill>
                        <a:effectLst/>
                        <a:uLnTx/>
                        <a:uFillTx/>
                        <a:latin typeface="Calibri" panose="020F0502020204030204"/>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AU" sz="1200" b="1" i="0" u="none" strike="noStrike" kern="1200" cap="none" spc="0" normalizeH="0" baseline="0" noProof="0" dirty="0">
                          <a:ln>
                            <a:noFill/>
                          </a:ln>
                          <a:solidFill>
                            <a:prstClr val="white"/>
                          </a:solidFill>
                          <a:effectLst/>
                          <a:uLnTx/>
                          <a:uFillTx/>
                          <a:latin typeface="Calibri" panose="020F0502020204030204"/>
                          <a:ea typeface="+mn-ea"/>
                          <a:cs typeface="+mn-cs"/>
                        </a:rPr>
                        <a:t>Results reject the consistency of personality traits across time and situations</a:t>
                      </a:r>
                    </a:p>
                  </a:txBody>
                  <a:tcPr/>
                </a:tc>
                <a:extLst>
                  <a:ext uri="{0D108BD9-81ED-4DB2-BD59-A6C34878D82A}">
                    <a16:rowId xmlns:a16="http://schemas.microsoft.com/office/drawing/2014/main" val="1691536765"/>
                  </a:ext>
                </a:extLst>
              </a:tr>
              <a:tr h="1502968">
                <a:tc>
                  <a:txBody>
                    <a:bodyPr/>
                    <a:lstStyle/>
                    <a:p>
                      <a:endParaRPr lang="en-AU"/>
                    </a:p>
                  </a:txBody>
                  <a:tcPr/>
                </a:tc>
                <a:tc>
                  <a:txBody>
                    <a:bodyPr/>
                    <a:lstStyle/>
                    <a:p>
                      <a:endParaRPr lang="en-AU" dirty="0"/>
                    </a:p>
                  </a:txBody>
                  <a:tcPr/>
                </a:tc>
                <a:tc>
                  <a:txBody>
                    <a:bodyPr/>
                    <a:lstStyle/>
                    <a:p>
                      <a:endParaRPr lang="en-AU" dirty="0"/>
                    </a:p>
                  </a:txBody>
                  <a:tcPr/>
                </a:tc>
                <a:tc>
                  <a:txBody>
                    <a:bodyPr/>
                    <a:lstStyle/>
                    <a:p>
                      <a:endParaRPr lang="en-AU" dirty="0"/>
                    </a:p>
                  </a:txBody>
                  <a:tcPr/>
                </a:tc>
                <a:extLst>
                  <a:ext uri="{0D108BD9-81ED-4DB2-BD59-A6C34878D82A}">
                    <a16:rowId xmlns:a16="http://schemas.microsoft.com/office/drawing/2014/main" val="1922173954"/>
                  </a:ext>
                </a:extLst>
              </a:tr>
            </a:tbl>
          </a:graphicData>
        </a:graphic>
      </p:graphicFrame>
    </p:spTree>
    <p:extLst>
      <p:ext uri="{BB962C8B-B14F-4D97-AF65-F5344CB8AC3E}">
        <p14:creationId xmlns:p14="http://schemas.microsoft.com/office/powerpoint/2010/main" val="407654675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4DC026E4-DE79-8B4F-BB85-194DAA54C47A}"/>
              </a:ext>
            </a:extLst>
          </p:cNvPr>
          <p:cNvSpPr txBox="1"/>
          <p:nvPr/>
        </p:nvSpPr>
        <p:spPr>
          <a:xfrm rot="16200000">
            <a:off x="-1572771" y="3156807"/>
            <a:ext cx="3514873" cy="369332"/>
          </a:xfrm>
          <a:prstGeom prst="rect">
            <a:avLst/>
          </a:prstGeom>
          <a:solidFill>
            <a:schemeClr val="tx2"/>
          </a:solidFill>
        </p:spPr>
        <p:txBody>
          <a:bodyPr wrap="none" rtlCol="0">
            <a:spAutoFit/>
          </a:bodyPr>
          <a:lstStyle/>
          <a:p>
            <a:r>
              <a:rPr lang="en-AU" b="1" dirty="0">
                <a:solidFill>
                  <a:schemeClr val="bg1"/>
                </a:solidFill>
              </a:rPr>
              <a:t>Skill Development/Guided Practice</a:t>
            </a:r>
          </a:p>
        </p:txBody>
      </p:sp>
      <p:sp>
        <p:nvSpPr>
          <p:cNvPr id="5" name="TextBox 4">
            <a:extLst>
              <a:ext uri="{FF2B5EF4-FFF2-40B4-BE49-F238E27FC236}">
                <a16:creationId xmlns:a16="http://schemas.microsoft.com/office/drawing/2014/main" id="{0DA9C8B9-6CC6-3E4E-9024-76650E1607BA}"/>
              </a:ext>
            </a:extLst>
          </p:cNvPr>
          <p:cNvSpPr txBox="1"/>
          <p:nvPr/>
        </p:nvSpPr>
        <p:spPr>
          <a:xfrm>
            <a:off x="0" y="58595"/>
            <a:ext cx="8893417" cy="523220"/>
          </a:xfrm>
          <a:prstGeom prst="rect">
            <a:avLst/>
          </a:prstGeom>
          <a:noFill/>
        </p:spPr>
        <p:txBody>
          <a:bodyPr wrap="square" rtlCol="0">
            <a:spAutoFit/>
          </a:bodyPr>
          <a:lstStyle/>
          <a:p>
            <a:r>
              <a:rPr lang="en-AU" sz="2800" b="1" u="sng" dirty="0">
                <a:solidFill>
                  <a:schemeClr val="tx2"/>
                </a:solidFill>
              </a:rPr>
              <a:t>Evaluate trait theories of personality</a:t>
            </a:r>
          </a:p>
        </p:txBody>
      </p:sp>
      <p:sp>
        <p:nvSpPr>
          <p:cNvPr id="2" name="Rectangle 1">
            <a:extLst>
              <a:ext uri="{FF2B5EF4-FFF2-40B4-BE49-F238E27FC236}">
                <a16:creationId xmlns:a16="http://schemas.microsoft.com/office/drawing/2014/main" id="{B96E5059-816C-AC47-AB51-88D5B137BBAF}"/>
              </a:ext>
            </a:extLst>
          </p:cNvPr>
          <p:cNvSpPr/>
          <p:nvPr/>
        </p:nvSpPr>
        <p:spPr>
          <a:xfrm>
            <a:off x="-1" y="581815"/>
            <a:ext cx="9262756" cy="707886"/>
          </a:xfrm>
          <a:prstGeom prst="rect">
            <a:avLst/>
          </a:prstGeom>
        </p:spPr>
        <p:txBody>
          <a:bodyPr wrap="square">
            <a:spAutoFit/>
          </a:bodyPr>
          <a:lstStyle/>
          <a:p>
            <a:r>
              <a:rPr lang="en-AU" sz="2000" dirty="0">
                <a:solidFill>
                  <a:schemeClr val="tx2"/>
                </a:solidFill>
              </a:rPr>
              <a:t>Does research support the consistency of personality traits over time and across</a:t>
            </a:r>
          </a:p>
          <a:p>
            <a:r>
              <a:rPr lang="en-AU" sz="2000" dirty="0">
                <a:solidFill>
                  <a:schemeClr val="tx2"/>
                </a:solidFill>
              </a:rPr>
              <a:t>situations?</a:t>
            </a:r>
            <a:endParaRPr lang="en-AU" sz="2400" dirty="0">
              <a:solidFill>
                <a:schemeClr val="tx2"/>
              </a:solidFill>
            </a:endParaRPr>
          </a:p>
        </p:txBody>
      </p:sp>
      <p:sp>
        <p:nvSpPr>
          <p:cNvPr id="3" name="TextBox 2">
            <a:extLst>
              <a:ext uri="{FF2B5EF4-FFF2-40B4-BE49-F238E27FC236}">
                <a16:creationId xmlns:a16="http://schemas.microsoft.com/office/drawing/2014/main" id="{5CADD8DE-CEB9-654B-8792-3111DC903EC2}"/>
              </a:ext>
            </a:extLst>
          </p:cNvPr>
          <p:cNvSpPr txBox="1"/>
          <p:nvPr/>
        </p:nvSpPr>
        <p:spPr>
          <a:xfrm>
            <a:off x="9412797" y="3045333"/>
            <a:ext cx="2629160" cy="3754874"/>
          </a:xfrm>
          <a:prstGeom prst="rect">
            <a:avLst/>
          </a:prstGeom>
          <a:noFill/>
          <a:ln>
            <a:solidFill>
              <a:schemeClr val="tx2"/>
            </a:solidFill>
          </a:ln>
        </p:spPr>
        <p:txBody>
          <a:bodyPr wrap="square" rtlCol="0">
            <a:spAutoFit/>
          </a:bodyPr>
          <a:lstStyle/>
          <a:p>
            <a:r>
              <a:rPr lang="en-AU" sz="1400" b="1" dirty="0"/>
              <a:t>STEPS:</a:t>
            </a:r>
          </a:p>
          <a:p>
            <a:pPr marL="342900" indent="-342900">
              <a:buAutoNum type="arabicPeriod"/>
            </a:pPr>
            <a:r>
              <a:rPr lang="en-AU" sz="1400" dirty="0"/>
              <a:t>Scan then read pages 102-105 of your textbook, and pages 533 – 537 of the additional reading provided.</a:t>
            </a:r>
          </a:p>
          <a:p>
            <a:pPr marL="342900" indent="-342900">
              <a:buAutoNum type="arabicPeriod"/>
            </a:pPr>
            <a:r>
              <a:rPr lang="en-AU" sz="1400" dirty="0"/>
              <a:t>Identify research that investigates/comments on the stability of personality traits</a:t>
            </a:r>
          </a:p>
          <a:p>
            <a:pPr marL="342900" indent="-342900">
              <a:buAutoNum type="arabicPeriod"/>
            </a:pPr>
            <a:r>
              <a:rPr lang="en-AU" sz="1400" dirty="0"/>
              <a:t>Describe the research (including the method if available) and its results</a:t>
            </a:r>
          </a:p>
          <a:p>
            <a:pPr marL="342900" indent="-342900">
              <a:buAutoNum type="arabicPeriod"/>
            </a:pPr>
            <a:r>
              <a:rPr lang="en-AU" sz="1400" dirty="0"/>
              <a:t>Explain whether (and to what extent) the research supports or rejects the consistency of personality traits</a:t>
            </a:r>
          </a:p>
        </p:txBody>
      </p:sp>
      <p:graphicFrame>
        <p:nvGraphicFramePr>
          <p:cNvPr id="8" name="Table 7">
            <a:extLst>
              <a:ext uri="{FF2B5EF4-FFF2-40B4-BE49-F238E27FC236}">
                <a16:creationId xmlns:a16="http://schemas.microsoft.com/office/drawing/2014/main" id="{DCE37909-B8E8-D943-AF47-0CBE0475FD06}"/>
              </a:ext>
            </a:extLst>
          </p:cNvPr>
          <p:cNvGraphicFramePr>
            <a:graphicFrameLocks noGrp="1"/>
          </p:cNvGraphicFramePr>
          <p:nvPr/>
        </p:nvGraphicFramePr>
        <p:xfrm>
          <a:off x="9262755" y="141185"/>
          <a:ext cx="2929245" cy="1681480"/>
        </p:xfrm>
        <a:graphic>
          <a:graphicData uri="http://schemas.openxmlformats.org/drawingml/2006/table">
            <a:tbl>
              <a:tblPr firstRow="1" bandRow="1">
                <a:tableStyleId>{00A15C55-8517-42AA-B614-E9B94910E393}</a:tableStyleId>
              </a:tblPr>
              <a:tblGrid>
                <a:gridCol w="2929245">
                  <a:extLst>
                    <a:ext uri="{9D8B030D-6E8A-4147-A177-3AD203B41FA5}">
                      <a16:colId xmlns:a16="http://schemas.microsoft.com/office/drawing/2014/main" val="3659237357"/>
                    </a:ext>
                  </a:extLst>
                </a:gridCol>
              </a:tblGrid>
              <a:tr h="370840">
                <a:tc>
                  <a:txBody>
                    <a:bodyPr/>
                    <a:lstStyle/>
                    <a:p>
                      <a:r>
                        <a:rPr lang="en-AU" sz="1600" dirty="0"/>
                        <a:t>Vocabulary</a:t>
                      </a:r>
                    </a:p>
                  </a:txBody>
                  <a:tcPr/>
                </a:tc>
                <a:extLst>
                  <a:ext uri="{0D108BD9-81ED-4DB2-BD59-A6C34878D82A}">
                    <a16:rowId xmlns:a16="http://schemas.microsoft.com/office/drawing/2014/main" val="1961735566"/>
                  </a:ext>
                </a:extLst>
              </a:tr>
              <a:tr h="370840">
                <a:tc>
                  <a:txBody>
                    <a:bodyPr/>
                    <a:lstStyle/>
                    <a:p>
                      <a:r>
                        <a:rPr lang="en-AU" sz="1600" b="1" dirty="0"/>
                        <a:t>personality trait:</a:t>
                      </a:r>
                      <a:r>
                        <a:rPr lang="en-AU" sz="1600" b="0" dirty="0"/>
                        <a:t> stable/consistent form of thinking, feeling, or behaving</a:t>
                      </a:r>
                    </a:p>
                    <a:p>
                      <a:r>
                        <a:rPr lang="en-AU" sz="1600" b="1" dirty="0"/>
                        <a:t>evaluate:</a:t>
                      </a:r>
                      <a:r>
                        <a:rPr lang="en-AU" sz="1600" b="0" dirty="0"/>
                        <a:t> carefully assess the value of something</a:t>
                      </a:r>
                      <a:endParaRPr lang="en-AU" sz="1600" b="1" dirty="0"/>
                    </a:p>
                  </a:txBody>
                  <a:tcPr/>
                </a:tc>
                <a:extLst>
                  <a:ext uri="{0D108BD9-81ED-4DB2-BD59-A6C34878D82A}">
                    <a16:rowId xmlns:a16="http://schemas.microsoft.com/office/drawing/2014/main" val="945530155"/>
                  </a:ext>
                </a:extLst>
              </a:tr>
            </a:tbl>
          </a:graphicData>
        </a:graphic>
      </p:graphicFrame>
      <p:pic>
        <p:nvPicPr>
          <p:cNvPr id="6" name="Picture 5"/>
          <p:cNvPicPr>
            <a:picLocks noChangeAspect="1"/>
          </p:cNvPicPr>
          <p:nvPr/>
        </p:nvPicPr>
        <p:blipFill>
          <a:blip r:embed="rId2"/>
          <a:stretch>
            <a:fillRect/>
          </a:stretch>
        </p:blipFill>
        <p:spPr>
          <a:xfrm>
            <a:off x="519373" y="1691023"/>
            <a:ext cx="6178310" cy="4899782"/>
          </a:xfrm>
          <a:prstGeom prst="rect">
            <a:avLst/>
          </a:prstGeom>
        </p:spPr>
      </p:pic>
      <p:sp>
        <p:nvSpPr>
          <p:cNvPr id="11" name="TextBox 10">
            <a:extLst>
              <a:ext uri="{FF2B5EF4-FFF2-40B4-BE49-F238E27FC236}">
                <a16:creationId xmlns:a16="http://schemas.microsoft.com/office/drawing/2014/main" id="{0DA9C8B9-6CC6-3E4E-9024-76650E1607BA}"/>
              </a:ext>
            </a:extLst>
          </p:cNvPr>
          <p:cNvSpPr txBox="1"/>
          <p:nvPr/>
        </p:nvSpPr>
        <p:spPr>
          <a:xfrm>
            <a:off x="451858" y="1322426"/>
            <a:ext cx="8893417" cy="369332"/>
          </a:xfrm>
          <a:prstGeom prst="rect">
            <a:avLst/>
          </a:prstGeom>
          <a:noFill/>
        </p:spPr>
        <p:txBody>
          <a:bodyPr wrap="square" rtlCol="0">
            <a:spAutoFit/>
          </a:bodyPr>
          <a:lstStyle/>
          <a:p>
            <a:r>
              <a:rPr lang="en-AU" dirty="0">
                <a:solidFill>
                  <a:schemeClr val="tx2"/>
                </a:solidFill>
              </a:rPr>
              <a:t>Analyse this section of page 103 in pairs:</a:t>
            </a:r>
          </a:p>
        </p:txBody>
      </p:sp>
    </p:spTree>
    <p:extLst>
      <p:ext uri="{BB962C8B-B14F-4D97-AF65-F5344CB8AC3E}">
        <p14:creationId xmlns:p14="http://schemas.microsoft.com/office/powerpoint/2010/main" val="90134751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4DC026E4-DE79-8B4F-BB85-194DAA54C47A}"/>
              </a:ext>
            </a:extLst>
          </p:cNvPr>
          <p:cNvSpPr txBox="1"/>
          <p:nvPr/>
        </p:nvSpPr>
        <p:spPr>
          <a:xfrm rot="16200000">
            <a:off x="-1572771" y="3156807"/>
            <a:ext cx="3514873" cy="369332"/>
          </a:xfrm>
          <a:prstGeom prst="rect">
            <a:avLst/>
          </a:prstGeom>
          <a:solidFill>
            <a:schemeClr val="tx2"/>
          </a:solidFill>
        </p:spPr>
        <p:txBody>
          <a:bodyPr wrap="none" rtlCol="0">
            <a:spAutoFit/>
          </a:bodyPr>
          <a:lstStyle/>
          <a:p>
            <a:r>
              <a:rPr lang="en-AU" b="1" dirty="0">
                <a:solidFill>
                  <a:schemeClr val="bg1"/>
                </a:solidFill>
              </a:rPr>
              <a:t>Skill Development/Guided Practice</a:t>
            </a:r>
          </a:p>
        </p:txBody>
      </p:sp>
      <p:sp>
        <p:nvSpPr>
          <p:cNvPr id="5" name="TextBox 4">
            <a:extLst>
              <a:ext uri="{FF2B5EF4-FFF2-40B4-BE49-F238E27FC236}">
                <a16:creationId xmlns:a16="http://schemas.microsoft.com/office/drawing/2014/main" id="{0DA9C8B9-6CC6-3E4E-9024-76650E1607BA}"/>
              </a:ext>
            </a:extLst>
          </p:cNvPr>
          <p:cNvSpPr txBox="1"/>
          <p:nvPr/>
        </p:nvSpPr>
        <p:spPr>
          <a:xfrm>
            <a:off x="0" y="58595"/>
            <a:ext cx="8893417" cy="523220"/>
          </a:xfrm>
          <a:prstGeom prst="rect">
            <a:avLst/>
          </a:prstGeom>
          <a:noFill/>
        </p:spPr>
        <p:txBody>
          <a:bodyPr wrap="square" rtlCol="0">
            <a:spAutoFit/>
          </a:bodyPr>
          <a:lstStyle/>
          <a:p>
            <a:r>
              <a:rPr lang="en-AU" sz="2800" b="1" u="sng" dirty="0">
                <a:solidFill>
                  <a:schemeClr val="tx2"/>
                </a:solidFill>
              </a:rPr>
              <a:t>Evaluate trait theories of personality</a:t>
            </a:r>
          </a:p>
        </p:txBody>
      </p:sp>
      <p:sp>
        <p:nvSpPr>
          <p:cNvPr id="2" name="Rectangle 1">
            <a:extLst>
              <a:ext uri="{FF2B5EF4-FFF2-40B4-BE49-F238E27FC236}">
                <a16:creationId xmlns:a16="http://schemas.microsoft.com/office/drawing/2014/main" id="{B96E5059-816C-AC47-AB51-88D5B137BBAF}"/>
              </a:ext>
            </a:extLst>
          </p:cNvPr>
          <p:cNvSpPr/>
          <p:nvPr/>
        </p:nvSpPr>
        <p:spPr>
          <a:xfrm>
            <a:off x="-1" y="581815"/>
            <a:ext cx="9262756" cy="707886"/>
          </a:xfrm>
          <a:prstGeom prst="rect">
            <a:avLst/>
          </a:prstGeom>
        </p:spPr>
        <p:txBody>
          <a:bodyPr wrap="square">
            <a:spAutoFit/>
          </a:bodyPr>
          <a:lstStyle/>
          <a:p>
            <a:r>
              <a:rPr lang="en-AU" sz="2000" dirty="0">
                <a:solidFill>
                  <a:schemeClr val="tx2"/>
                </a:solidFill>
              </a:rPr>
              <a:t>Does research support the consistency of personality traits over time and across</a:t>
            </a:r>
          </a:p>
          <a:p>
            <a:r>
              <a:rPr lang="en-AU" sz="2000" dirty="0">
                <a:solidFill>
                  <a:schemeClr val="tx2"/>
                </a:solidFill>
              </a:rPr>
              <a:t>situations?</a:t>
            </a:r>
            <a:endParaRPr lang="en-AU" sz="2400" dirty="0">
              <a:solidFill>
                <a:schemeClr val="tx2"/>
              </a:solidFill>
            </a:endParaRPr>
          </a:p>
        </p:txBody>
      </p:sp>
      <p:sp>
        <p:nvSpPr>
          <p:cNvPr id="3" name="TextBox 2">
            <a:extLst>
              <a:ext uri="{FF2B5EF4-FFF2-40B4-BE49-F238E27FC236}">
                <a16:creationId xmlns:a16="http://schemas.microsoft.com/office/drawing/2014/main" id="{5CADD8DE-CEB9-654B-8792-3111DC903EC2}"/>
              </a:ext>
            </a:extLst>
          </p:cNvPr>
          <p:cNvSpPr txBox="1"/>
          <p:nvPr/>
        </p:nvSpPr>
        <p:spPr>
          <a:xfrm>
            <a:off x="9412797" y="2332104"/>
            <a:ext cx="2629160" cy="4401205"/>
          </a:xfrm>
          <a:prstGeom prst="rect">
            <a:avLst/>
          </a:prstGeom>
          <a:noFill/>
          <a:ln>
            <a:solidFill>
              <a:schemeClr val="tx2"/>
            </a:solidFill>
          </a:ln>
        </p:spPr>
        <p:txBody>
          <a:bodyPr wrap="square" rtlCol="0">
            <a:spAutoFit/>
          </a:bodyPr>
          <a:lstStyle/>
          <a:p>
            <a:r>
              <a:rPr lang="en-AU" sz="1400" b="1" dirty="0"/>
              <a:t>STEPS:</a:t>
            </a:r>
          </a:p>
          <a:p>
            <a:pPr marL="342900" indent="-342900">
              <a:buAutoNum type="arabicPeriod"/>
            </a:pPr>
            <a:r>
              <a:rPr lang="en-AU" sz="1400" dirty="0"/>
              <a:t>Scan then read pages 102-105 of your textbook, and pages 533 – 537 of the additional reading provided.</a:t>
            </a:r>
          </a:p>
          <a:p>
            <a:pPr marL="342900" indent="-342900">
              <a:buAutoNum type="arabicPeriod"/>
            </a:pPr>
            <a:r>
              <a:rPr lang="en-AU" sz="1400" dirty="0"/>
              <a:t>Identify research that investigates/comments on the stability of personality traits</a:t>
            </a:r>
          </a:p>
          <a:p>
            <a:pPr marL="342900" indent="-342900">
              <a:buAutoNum type="arabicPeriod"/>
            </a:pPr>
            <a:r>
              <a:rPr lang="en-AU" sz="1400" dirty="0"/>
              <a:t>Describe the research (including the method if available) and its results</a:t>
            </a:r>
          </a:p>
          <a:p>
            <a:pPr marL="342900" indent="-342900">
              <a:buAutoNum type="arabicPeriod"/>
            </a:pPr>
            <a:r>
              <a:rPr lang="en-AU" sz="1400" dirty="0"/>
              <a:t>Explain whether (and to what extent) the research supports or rejects the consistency of personality traits</a:t>
            </a:r>
          </a:p>
          <a:p>
            <a:pPr marL="342900" indent="-342900">
              <a:buAutoNum type="arabicPeriod"/>
            </a:pPr>
            <a:r>
              <a:rPr lang="en-AU" sz="1400" dirty="0"/>
              <a:t>Form an evaluation (conclusion) informed by your analysis of the reading.</a:t>
            </a:r>
          </a:p>
        </p:txBody>
      </p:sp>
      <p:graphicFrame>
        <p:nvGraphicFramePr>
          <p:cNvPr id="8" name="Table 7">
            <a:extLst>
              <a:ext uri="{FF2B5EF4-FFF2-40B4-BE49-F238E27FC236}">
                <a16:creationId xmlns:a16="http://schemas.microsoft.com/office/drawing/2014/main" id="{DCE37909-B8E8-D943-AF47-0CBE0475FD06}"/>
              </a:ext>
            </a:extLst>
          </p:cNvPr>
          <p:cNvGraphicFramePr>
            <a:graphicFrameLocks noGrp="1"/>
          </p:cNvGraphicFramePr>
          <p:nvPr/>
        </p:nvGraphicFramePr>
        <p:xfrm>
          <a:off x="9262755" y="141185"/>
          <a:ext cx="2929245" cy="1681480"/>
        </p:xfrm>
        <a:graphic>
          <a:graphicData uri="http://schemas.openxmlformats.org/drawingml/2006/table">
            <a:tbl>
              <a:tblPr firstRow="1" bandRow="1">
                <a:tableStyleId>{00A15C55-8517-42AA-B614-E9B94910E393}</a:tableStyleId>
              </a:tblPr>
              <a:tblGrid>
                <a:gridCol w="2929245">
                  <a:extLst>
                    <a:ext uri="{9D8B030D-6E8A-4147-A177-3AD203B41FA5}">
                      <a16:colId xmlns:a16="http://schemas.microsoft.com/office/drawing/2014/main" val="3659237357"/>
                    </a:ext>
                  </a:extLst>
                </a:gridCol>
              </a:tblGrid>
              <a:tr h="370840">
                <a:tc>
                  <a:txBody>
                    <a:bodyPr/>
                    <a:lstStyle/>
                    <a:p>
                      <a:r>
                        <a:rPr lang="en-AU" sz="1600" dirty="0"/>
                        <a:t>Vocabulary</a:t>
                      </a:r>
                    </a:p>
                  </a:txBody>
                  <a:tcPr/>
                </a:tc>
                <a:extLst>
                  <a:ext uri="{0D108BD9-81ED-4DB2-BD59-A6C34878D82A}">
                    <a16:rowId xmlns:a16="http://schemas.microsoft.com/office/drawing/2014/main" val="1961735566"/>
                  </a:ext>
                </a:extLst>
              </a:tr>
              <a:tr h="370840">
                <a:tc>
                  <a:txBody>
                    <a:bodyPr/>
                    <a:lstStyle/>
                    <a:p>
                      <a:r>
                        <a:rPr lang="en-AU" sz="1600" b="1" dirty="0"/>
                        <a:t>personality trait:</a:t>
                      </a:r>
                      <a:r>
                        <a:rPr lang="en-AU" sz="1600" b="0" dirty="0"/>
                        <a:t> stable/consistent form of thinking, feeling, or behaving</a:t>
                      </a:r>
                    </a:p>
                    <a:p>
                      <a:r>
                        <a:rPr lang="en-AU" sz="1600" b="1" dirty="0"/>
                        <a:t>evaluate:</a:t>
                      </a:r>
                      <a:r>
                        <a:rPr lang="en-AU" sz="1600" b="0" dirty="0"/>
                        <a:t> carefully assess the value of something</a:t>
                      </a:r>
                      <a:endParaRPr lang="en-AU" sz="1600" b="1" dirty="0"/>
                    </a:p>
                  </a:txBody>
                  <a:tcPr/>
                </a:tc>
                <a:extLst>
                  <a:ext uri="{0D108BD9-81ED-4DB2-BD59-A6C34878D82A}">
                    <a16:rowId xmlns:a16="http://schemas.microsoft.com/office/drawing/2014/main" val="945530155"/>
                  </a:ext>
                </a:extLst>
              </a:tr>
            </a:tbl>
          </a:graphicData>
        </a:graphic>
      </p:graphicFrame>
      <p:graphicFrame>
        <p:nvGraphicFramePr>
          <p:cNvPr id="11" name="Table 10"/>
          <p:cNvGraphicFramePr>
            <a:graphicFrameLocks noGrp="1"/>
          </p:cNvGraphicFramePr>
          <p:nvPr/>
        </p:nvGraphicFramePr>
        <p:xfrm>
          <a:off x="485616" y="1584035"/>
          <a:ext cx="8810897" cy="4385456"/>
        </p:xfrm>
        <a:graphic>
          <a:graphicData uri="http://schemas.openxmlformats.org/drawingml/2006/table">
            <a:tbl>
              <a:tblPr firstRow="1" bandRow="1">
                <a:tableStyleId>{5C22544A-7EE6-4342-B048-85BDC9FD1C3A}</a:tableStyleId>
              </a:tblPr>
              <a:tblGrid>
                <a:gridCol w="1259879">
                  <a:extLst>
                    <a:ext uri="{9D8B030D-6E8A-4147-A177-3AD203B41FA5}">
                      <a16:colId xmlns:a16="http://schemas.microsoft.com/office/drawing/2014/main" val="1168701433"/>
                    </a:ext>
                  </a:extLst>
                </a:gridCol>
                <a:gridCol w="2457728">
                  <a:extLst>
                    <a:ext uri="{9D8B030D-6E8A-4147-A177-3AD203B41FA5}">
                      <a16:colId xmlns:a16="http://schemas.microsoft.com/office/drawing/2014/main" val="239668423"/>
                    </a:ext>
                  </a:extLst>
                </a:gridCol>
                <a:gridCol w="2546645">
                  <a:extLst>
                    <a:ext uri="{9D8B030D-6E8A-4147-A177-3AD203B41FA5}">
                      <a16:colId xmlns:a16="http://schemas.microsoft.com/office/drawing/2014/main" val="2420637777"/>
                    </a:ext>
                  </a:extLst>
                </a:gridCol>
                <a:gridCol w="2546645">
                  <a:extLst>
                    <a:ext uri="{9D8B030D-6E8A-4147-A177-3AD203B41FA5}">
                      <a16:colId xmlns:a16="http://schemas.microsoft.com/office/drawing/2014/main" val="2031830961"/>
                    </a:ext>
                  </a:extLst>
                </a:gridCol>
              </a:tblGrid>
              <a:tr h="774154">
                <a:tc>
                  <a:txBody>
                    <a:bodyPr/>
                    <a:lstStyle/>
                    <a:p>
                      <a:r>
                        <a:rPr lang="en-AU" sz="1200" dirty="0"/>
                        <a:t>Details</a:t>
                      </a:r>
                      <a:r>
                        <a:rPr lang="en-AU" sz="1200" baseline="0" dirty="0"/>
                        <a:t> of research</a:t>
                      </a:r>
                      <a:endParaRPr lang="en-AU" sz="1200" dirty="0"/>
                    </a:p>
                  </a:txBody>
                  <a:tcPr/>
                </a:tc>
                <a:tc>
                  <a:txBody>
                    <a:bodyPr/>
                    <a:lstStyle/>
                    <a:p>
                      <a:r>
                        <a:rPr lang="en-AU" sz="1200" dirty="0"/>
                        <a:t>Description</a:t>
                      </a:r>
                      <a:r>
                        <a:rPr lang="en-AU" sz="1200" baseline="0" dirty="0"/>
                        <a:t> of research</a:t>
                      </a:r>
                      <a:endParaRPr lang="en-AU"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AU" sz="1200" b="1" i="0" u="none" strike="noStrike" kern="1200" cap="none" spc="0" normalizeH="0" baseline="0" noProof="0">
                          <a:ln>
                            <a:noFill/>
                          </a:ln>
                          <a:solidFill>
                            <a:prstClr val="white"/>
                          </a:solidFill>
                          <a:effectLst/>
                          <a:uLnTx/>
                          <a:uFillTx/>
                          <a:latin typeface="Calibri" panose="020F0502020204030204"/>
                          <a:ea typeface="+mn-ea"/>
                          <a:cs typeface="+mn-cs"/>
                        </a:rPr>
                        <a:t>Results support the consistency of personality traits across time and situations</a:t>
                      </a:r>
                      <a:endParaRPr kumimoji="0" lang="en-AU" sz="1200" b="1" i="0" u="none" strike="noStrike" kern="1200" cap="none" spc="0" normalizeH="0" baseline="0" noProof="0" dirty="0">
                        <a:ln>
                          <a:noFill/>
                        </a:ln>
                        <a:solidFill>
                          <a:prstClr val="white"/>
                        </a:solidFill>
                        <a:effectLst/>
                        <a:uLnTx/>
                        <a:uFillTx/>
                        <a:latin typeface="Calibri" panose="020F0502020204030204"/>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AU" sz="1200" b="1" i="0" u="none" strike="noStrike" kern="1200" cap="none" spc="0" normalizeH="0" baseline="0" noProof="0" dirty="0">
                          <a:ln>
                            <a:noFill/>
                          </a:ln>
                          <a:solidFill>
                            <a:prstClr val="white"/>
                          </a:solidFill>
                          <a:effectLst/>
                          <a:uLnTx/>
                          <a:uFillTx/>
                          <a:latin typeface="Calibri" panose="020F0502020204030204"/>
                          <a:ea typeface="+mn-ea"/>
                          <a:cs typeface="+mn-cs"/>
                        </a:rPr>
                        <a:t>Results reject the consistency of personality traits across time and situations</a:t>
                      </a:r>
                    </a:p>
                  </a:txBody>
                  <a:tcPr/>
                </a:tc>
                <a:extLst>
                  <a:ext uri="{0D108BD9-81ED-4DB2-BD59-A6C34878D82A}">
                    <a16:rowId xmlns:a16="http://schemas.microsoft.com/office/drawing/2014/main" val="1691536765"/>
                  </a:ext>
                </a:extLst>
              </a:tr>
              <a:tr h="3611302">
                <a:tc>
                  <a:txBody>
                    <a:bodyPr/>
                    <a:lstStyle/>
                    <a:p>
                      <a:endParaRPr lang="en-AU"/>
                    </a:p>
                  </a:txBody>
                  <a:tcPr/>
                </a:tc>
                <a:tc>
                  <a:txBody>
                    <a:bodyPr/>
                    <a:lstStyle/>
                    <a:p>
                      <a:endParaRPr lang="en-AU" dirty="0"/>
                    </a:p>
                  </a:txBody>
                  <a:tcPr/>
                </a:tc>
                <a:tc>
                  <a:txBody>
                    <a:bodyPr/>
                    <a:lstStyle/>
                    <a:p>
                      <a:endParaRPr lang="en-AU" dirty="0"/>
                    </a:p>
                  </a:txBody>
                  <a:tcPr/>
                </a:tc>
                <a:tc>
                  <a:txBody>
                    <a:bodyPr/>
                    <a:lstStyle/>
                    <a:p>
                      <a:endParaRPr lang="en-AU" dirty="0"/>
                    </a:p>
                  </a:txBody>
                  <a:tcPr/>
                </a:tc>
                <a:extLst>
                  <a:ext uri="{0D108BD9-81ED-4DB2-BD59-A6C34878D82A}">
                    <a16:rowId xmlns:a16="http://schemas.microsoft.com/office/drawing/2014/main" val="1922173954"/>
                  </a:ext>
                </a:extLst>
              </a:tr>
            </a:tbl>
          </a:graphicData>
        </a:graphic>
      </p:graphicFrame>
    </p:spTree>
    <p:extLst>
      <p:ext uri="{BB962C8B-B14F-4D97-AF65-F5344CB8AC3E}">
        <p14:creationId xmlns:p14="http://schemas.microsoft.com/office/powerpoint/2010/main" val="239158338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D982025-A6CC-E04B-AAC6-0AF87F0F6868}"/>
              </a:ext>
            </a:extLst>
          </p:cNvPr>
          <p:cNvSpPr/>
          <p:nvPr/>
        </p:nvSpPr>
        <p:spPr>
          <a:xfrm>
            <a:off x="184666" y="1197361"/>
            <a:ext cx="11856913" cy="3139321"/>
          </a:xfrm>
          <a:prstGeom prst="rect">
            <a:avLst/>
          </a:prstGeom>
        </p:spPr>
        <p:txBody>
          <a:bodyPr wrap="square">
            <a:spAutoFit/>
          </a:bodyPr>
          <a:lstStyle/>
          <a:p>
            <a:r>
              <a:rPr lang="en-AU" b="1" dirty="0"/>
              <a:t>Extended answer question:</a:t>
            </a:r>
          </a:p>
          <a:p>
            <a:endParaRPr lang="en-AU" dirty="0">
              <a:effectLst/>
              <a:latin typeface="Helvetica" pitchFamily="2" charset="0"/>
            </a:endParaRPr>
          </a:p>
          <a:p>
            <a:r>
              <a:rPr lang="en-AU" dirty="0" err="1">
                <a:effectLst/>
                <a:latin typeface="Helvetica" pitchFamily="2" charset="0"/>
              </a:rPr>
              <a:t>Rin</a:t>
            </a:r>
            <a:r>
              <a:rPr lang="en-AU" dirty="0">
                <a:effectLst/>
                <a:latin typeface="Helvetica" pitchFamily="2" charset="0"/>
              </a:rPr>
              <a:t> is a Year 7 student who is causing concern at his school. He does not interact with other students in group work, he never answers questions in class and spends lunch and recess on his own. When other students approach him, he avoids eye contact and folds his arms in front of him. Teachers have spoken to him about his behaviour but he considers himself friendly and does not see a need to change.</a:t>
            </a:r>
          </a:p>
          <a:p>
            <a:r>
              <a:rPr lang="en-AU" dirty="0">
                <a:effectLst/>
                <a:latin typeface="Helvetica" pitchFamily="2" charset="0"/>
              </a:rPr>
              <a:t>Rin has also demonstrated another unusual behaviour. At his school, it is common practice for students to bring in cupcakes once a month to share with other children. The cupcakes are placed at the front of the class and students are required to wait until recess to receive their cupcake. However, Rin consistently runs to the front of the room as soon as the cupcakes are placed and takes one back to his desk. This has caused many of the students to complain about his behaviour.</a:t>
            </a:r>
          </a:p>
        </p:txBody>
      </p:sp>
      <p:sp>
        <p:nvSpPr>
          <p:cNvPr id="4" name="TextBox 3">
            <a:extLst>
              <a:ext uri="{FF2B5EF4-FFF2-40B4-BE49-F238E27FC236}">
                <a16:creationId xmlns:a16="http://schemas.microsoft.com/office/drawing/2014/main" id="{B6F5BCA7-3294-9742-BBF2-174598758C9D}"/>
              </a:ext>
            </a:extLst>
          </p:cNvPr>
          <p:cNvSpPr txBox="1"/>
          <p:nvPr/>
        </p:nvSpPr>
        <p:spPr>
          <a:xfrm rot="16200000">
            <a:off x="-925991" y="5562677"/>
            <a:ext cx="2221314" cy="369332"/>
          </a:xfrm>
          <a:prstGeom prst="rect">
            <a:avLst/>
          </a:prstGeom>
          <a:solidFill>
            <a:schemeClr val="tx2"/>
          </a:solidFill>
        </p:spPr>
        <p:txBody>
          <a:bodyPr wrap="none" rtlCol="0">
            <a:spAutoFit/>
          </a:bodyPr>
          <a:lstStyle/>
          <a:p>
            <a:r>
              <a:rPr lang="en-AU" b="1" dirty="0">
                <a:solidFill>
                  <a:schemeClr val="bg1"/>
                </a:solidFill>
              </a:rPr>
              <a:t>Independent Practice</a:t>
            </a:r>
          </a:p>
        </p:txBody>
      </p:sp>
      <p:sp>
        <p:nvSpPr>
          <p:cNvPr id="3" name="Rectangle 2">
            <a:extLst>
              <a:ext uri="{FF2B5EF4-FFF2-40B4-BE49-F238E27FC236}">
                <a16:creationId xmlns:a16="http://schemas.microsoft.com/office/drawing/2014/main" id="{E6B83614-717A-3647-A4CA-8A7B54725DD8}"/>
              </a:ext>
            </a:extLst>
          </p:cNvPr>
          <p:cNvSpPr/>
          <p:nvPr/>
        </p:nvSpPr>
        <p:spPr>
          <a:xfrm>
            <a:off x="601681" y="4471219"/>
            <a:ext cx="10347367" cy="2031325"/>
          </a:xfrm>
          <a:prstGeom prst="rect">
            <a:avLst/>
          </a:prstGeom>
        </p:spPr>
        <p:txBody>
          <a:bodyPr wrap="square">
            <a:spAutoFit/>
          </a:bodyPr>
          <a:lstStyle/>
          <a:p>
            <a:r>
              <a:rPr lang="en-AU" b="1" dirty="0"/>
              <a:t>Apply your knowledge of trait theories of personality to explain Rin’s behaviour. </a:t>
            </a:r>
          </a:p>
          <a:p>
            <a:r>
              <a:rPr lang="en-AU" dirty="0"/>
              <a:t>In your answer, you should: </a:t>
            </a:r>
          </a:p>
          <a:p>
            <a:pPr marL="342900" indent="-342900">
              <a:buFont typeface="Arial" panose="020B0604020202020204" pitchFamily="34" charset="0"/>
              <a:buChar char="•"/>
            </a:pPr>
            <a:r>
              <a:rPr lang="en-AU" dirty="0"/>
              <a:t>identify and define the theory </a:t>
            </a:r>
          </a:p>
          <a:p>
            <a:pPr marL="285750" indent="-285750">
              <a:buFont typeface="Wingdings" pitchFamily="2" charset="2"/>
              <a:buChar char=""/>
            </a:pPr>
            <a:r>
              <a:rPr lang="en-AU" dirty="0"/>
              <a:t>describe the features of the theory of personality and discuss how these features would explain Rin’s behaviour </a:t>
            </a:r>
          </a:p>
          <a:p>
            <a:pPr marL="285750" indent="-285750">
              <a:buFont typeface="Wingdings" pitchFamily="2" charset="2"/>
              <a:buChar char=""/>
            </a:pPr>
            <a:r>
              <a:rPr lang="en-AU" b="1" dirty="0"/>
              <a:t>Evaluate the theory </a:t>
            </a:r>
          </a:p>
          <a:p>
            <a:pPr marL="285750" indent="-285750">
              <a:buFont typeface="Wingdings" pitchFamily="2" charset="2"/>
              <a:buChar char=""/>
            </a:pPr>
            <a:r>
              <a:rPr lang="en-AU" dirty="0"/>
              <a:t>Refer to psychological evidence and understandings. </a:t>
            </a:r>
            <a:endParaRPr lang="en-AU" dirty="0">
              <a:effectLst/>
            </a:endParaRPr>
          </a:p>
        </p:txBody>
      </p:sp>
      <p:sp>
        <p:nvSpPr>
          <p:cNvPr id="2" name="Rectangle 1"/>
          <p:cNvSpPr/>
          <p:nvPr/>
        </p:nvSpPr>
        <p:spPr>
          <a:xfrm>
            <a:off x="82394" y="147501"/>
            <a:ext cx="11367279" cy="923330"/>
          </a:xfrm>
          <a:prstGeom prst="rect">
            <a:avLst/>
          </a:prstGeom>
          <a:solidFill>
            <a:schemeClr val="accent6">
              <a:lumMod val="20000"/>
              <a:lumOff val="80000"/>
            </a:schemeClr>
          </a:solidFill>
        </p:spPr>
        <p:txBody>
          <a:bodyPr wrap="none">
            <a:spAutoFit/>
          </a:bodyPr>
          <a:lstStyle/>
          <a:p>
            <a:r>
              <a:rPr lang="en-AU" dirty="0">
                <a:latin typeface="Helvetica" pitchFamily="2" charset="0"/>
              </a:rPr>
              <a:t>TASKS: </a:t>
            </a:r>
          </a:p>
          <a:p>
            <a:pPr marL="342900" indent="-342900">
              <a:buAutoNum type="arabicPeriod"/>
            </a:pPr>
            <a:r>
              <a:rPr lang="en-AU" dirty="0">
                <a:latin typeface="Helvetica" pitchFamily="2" charset="0"/>
              </a:rPr>
              <a:t>Complete your analysis of research on the stability of personality traits.</a:t>
            </a:r>
          </a:p>
          <a:p>
            <a:pPr marL="342900" indent="-342900">
              <a:buAutoNum type="arabicPeriod"/>
            </a:pPr>
            <a:r>
              <a:rPr lang="en-AU" dirty="0">
                <a:latin typeface="Helvetica" pitchFamily="2" charset="0"/>
              </a:rPr>
              <a:t>Complete the extended answer question below, referring to the psychological evidence you have analysed</a:t>
            </a:r>
          </a:p>
        </p:txBody>
      </p:sp>
    </p:spTree>
    <p:extLst>
      <p:ext uri="{BB962C8B-B14F-4D97-AF65-F5344CB8AC3E}">
        <p14:creationId xmlns:p14="http://schemas.microsoft.com/office/powerpoint/2010/main" val="115003386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6F5BCA7-3294-9742-BBF2-174598758C9D}"/>
              </a:ext>
            </a:extLst>
          </p:cNvPr>
          <p:cNvSpPr txBox="1"/>
          <p:nvPr/>
        </p:nvSpPr>
        <p:spPr>
          <a:xfrm rot="16200000">
            <a:off x="-379128" y="5703102"/>
            <a:ext cx="1151341" cy="369332"/>
          </a:xfrm>
          <a:prstGeom prst="rect">
            <a:avLst/>
          </a:prstGeom>
          <a:solidFill>
            <a:schemeClr val="tx2"/>
          </a:solidFill>
        </p:spPr>
        <p:txBody>
          <a:bodyPr wrap="none" rtlCol="0">
            <a:spAutoFit/>
          </a:bodyPr>
          <a:lstStyle/>
          <a:p>
            <a:r>
              <a:rPr lang="en-AU" b="1" dirty="0">
                <a:solidFill>
                  <a:schemeClr val="bg1"/>
                </a:solidFill>
              </a:rPr>
              <a:t>Relevance</a:t>
            </a:r>
          </a:p>
        </p:txBody>
      </p:sp>
      <p:sp>
        <p:nvSpPr>
          <p:cNvPr id="5" name="Rectangle 4">
            <a:extLst>
              <a:ext uri="{FF2B5EF4-FFF2-40B4-BE49-F238E27FC236}">
                <a16:creationId xmlns:a16="http://schemas.microsoft.com/office/drawing/2014/main" id="{A497D07A-67C1-E942-9EB1-373896EFA259}"/>
              </a:ext>
            </a:extLst>
          </p:cNvPr>
          <p:cNvSpPr/>
          <p:nvPr/>
        </p:nvSpPr>
        <p:spPr>
          <a:xfrm>
            <a:off x="184668" y="0"/>
            <a:ext cx="11750032" cy="954107"/>
          </a:xfrm>
          <a:prstGeom prst="rect">
            <a:avLst/>
          </a:prstGeom>
        </p:spPr>
        <p:txBody>
          <a:bodyPr wrap="square">
            <a:spAutoFit/>
          </a:bodyPr>
          <a:lstStyle/>
          <a:p>
            <a:r>
              <a:rPr lang="en-AU" sz="2800" b="1" dirty="0">
                <a:solidFill>
                  <a:srgbClr val="0E344D"/>
                </a:solidFill>
              </a:rPr>
              <a:t>Why is it relevant to be able to identify and explain techniques for resolving conflicts?</a:t>
            </a:r>
            <a:endParaRPr lang="en-AU" sz="2800" dirty="0"/>
          </a:p>
        </p:txBody>
      </p:sp>
      <p:graphicFrame>
        <p:nvGraphicFramePr>
          <p:cNvPr id="6" name="Table 5">
            <a:extLst>
              <a:ext uri="{FF2B5EF4-FFF2-40B4-BE49-F238E27FC236}">
                <a16:creationId xmlns:a16="http://schemas.microsoft.com/office/drawing/2014/main" id="{032C08CC-E714-C443-81C2-A2099C6030DF}"/>
              </a:ext>
            </a:extLst>
          </p:cNvPr>
          <p:cNvGraphicFramePr>
            <a:graphicFrameLocks noGrp="1"/>
          </p:cNvGraphicFramePr>
          <p:nvPr/>
        </p:nvGraphicFramePr>
        <p:xfrm>
          <a:off x="8636000" y="697545"/>
          <a:ext cx="3371331" cy="1553099"/>
        </p:xfrm>
        <a:graphic>
          <a:graphicData uri="http://schemas.openxmlformats.org/drawingml/2006/table">
            <a:tbl>
              <a:tblPr firstRow="1" bandRow="1">
                <a:tableStyleId>{1E171933-4619-4E11-9A3F-F7608DF75F80}</a:tableStyleId>
              </a:tblPr>
              <a:tblGrid>
                <a:gridCol w="3371331">
                  <a:extLst>
                    <a:ext uri="{9D8B030D-6E8A-4147-A177-3AD203B41FA5}">
                      <a16:colId xmlns:a16="http://schemas.microsoft.com/office/drawing/2014/main" val="1063897167"/>
                    </a:ext>
                  </a:extLst>
                </a:gridCol>
              </a:tblGrid>
              <a:tr h="257821">
                <a:tc>
                  <a:txBody>
                    <a:bodyPr/>
                    <a:lstStyle/>
                    <a:p>
                      <a:pPr algn="ctr"/>
                      <a:r>
                        <a:rPr lang="en-AU" sz="1600" dirty="0"/>
                        <a:t>Curriculum links:</a:t>
                      </a:r>
                    </a:p>
                  </a:txBody>
                  <a:tcPr>
                    <a:solidFill>
                      <a:srgbClr val="7030A0"/>
                    </a:solidFill>
                  </a:tcPr>
                </a:tc>
                <a:extLst>
                  <a:ext uri="{0D108BD9-81ED-4DB2-BD59-A6C34878D82A}">
                    <a16:rowId xmlns:a16="http://schemas.microsoft.com/office/drawing/2014/main" val="3185038259"/>
                  </a:ext>
                </a:extLst>
              </a:tr>
              <a:tr h="1217819">
                <a:tc>
                  <a:txBody>
                    <a:bodyPr/>
                    <a:lstStyle/>
                    <a:p>
                      <a:pPr lvl="0"/>
                      <a:r>
                        <a:rPr lang="en-AU" sz="1600" kern="1200" dirty="0">
                          <a:effectLst/>
                        </a:rPr>
                        <a:t>Personality</a:t>
                      </a:r>
                    </a:p>
                    <a:p>
                      <a:pPr marL="285750" lvl="0" indent="-285750">
                        <a:buFont typeface="Arial" panose="020B0604020202020204" pitchFamily="34" charset="0"/>
                        <a:buChar char="•"/>
                      </a:pPr>
                      <a:r>
                        <a:rPr lang="en-AU" sz="1600" kern="1200" dirty="0">
                          <a:solidFill>
                            <a:schemeClr val="dk1"/>
                          </a:solidFill>
                          <a:effectLst/>
                          <a:latin typeface="+mn-lt"/>
                          <a:ea typeface="+mn-ea"/>
                          <a:cs typeface="+mn-cs"/>
                        </a:rPr>
                        <a:t>Features and limitations</a:t>
                      </a:r>
                      <a:r>
                        <a:rPr lang="en-AU" sz="1600" kern="1200" baseline="0" dirty="0">
                          <a:solidFill>
                            <a:schemeClr val="dk1"/>
                          </a:solidFill>
                          <a:effectLst/>
                          <a:latin typeface="+mn-lt"/>
                          <a:ea typeface="+mn-ea"/>
                          <a:cs typeface="+mn-cs"/>
                        </a:rPr>
                        <a:t> of trait theories (McCrae and Costa; Eysenck)</a:t>
                      </a:r>
                      <a:endParaRPr lang="en-AU" sz="1600" kern="1200" dirty="0">
                        <a:solidFill>
                          <a:schemeClr val="dk1"/>
                        </a:solidFill>
                        <a:effectLst/>
                        <a:latin typeface="+mn-lt"/>
                        <a:ea typeface="+mn-ea"/>
                        <a:cs typeface="+mn-cs"/>
                      </a:endParaRPr>
                    </a:p>
                  </a:txBody>
                  <a:tcPr/>
                </a:tc>
                <a:extLst>
                  <a:ext uri="{0D108BD9-81ED-4DB2-BD59-A6C34878D82A}">
                    <a16:rowId xmlns:a16="http://schemas.microsoft.com/office/drawing/2014/main" val="3350360335"/>
                  </a:ext>
                </a:extLst>
              </a:tr>
            </a:tbl>
          </a:graphicData>
        </a:graphic>
      </p:graphicFrame>
      <p:sp>
        <p:nvSpPr>
          <p:cNvPr id="8" name="TextBox 7">
            <a:extLst>
              <a:ext uri="{FF2B5EF4-FFF2-40B4-BE49-F238E27FC236}">
                <a16:creationId xmlns:a16="http://schemas.microsoft.com/office/drawing/2014/main" id="{62454629-A5E9-A045-9541-68D992880CE2}"/>
              </a:ext>
            </a:extLst>
          </p:cNvPr>
          <p:cNvSpPr txBox="1"/>
          <p:nvPr/>
        </p:nvSpPr>
        <p:spPr>
          <a:xfrm>
            <a:off x="184669" y="902515"/>
            <a:ext cx="7723197" cy="1569660"/>
          </a:xfrm>
          <a:prstGeom prst="rect">
            <a:avLst/>
          </a:prstGeom>
          <a:noFill/>
        </p:spPr>
        <p:txBody>
          <a:bodyPr wrap="square" rtlCol="0">
            <a:spAutoFit/>
          </a:bodyPr>
          <a:lstStyle/>
          <a:p>
            <a:pPr marL="342900" indent="-342900">
              <a:buAutoNum type="arabicPeriod"/>
            </a:pPr>
            <a:r>
              <a:rPr lang="en-AU" sz="2400" dirty="0"/>
              <a:t>Personality is part of the Year 12 ATAR Syllabus and will help us do well our assessments and exams.</a:t>
            </a:r>
          </a:p>
          <a:p>
            <a:pPr marL="800100" lvl="1" indent="-342900">
              <a:buFont typeface="Arial" panose="020B0604020202020204" pitchFamily="34" charset="0"/>
              <a:buChar char="•"/>
            </a:pPr>
            <a:r>
              <a:rPr lang="en-AU" sz="2400" dirty="0"/>
              <a:t>Short answer questions</a:t>
            </a:r>
          </a:p>
          <a:p>
            <a:pPr marL="800100" lvl="1" indent="-342900">
              <a:buFont typeface="Arial" panose="020B0604020202020204" pitchFamily="34" charset="0"/>
              <a:buChar char="•"/>
            </a:pPr>
            <a:r>
              <a:rPr lang="en-AU" sz="2400" dirty="0"/>
              <a:t>Extended answer questions</a:t>
            </a:r>
          </a:p>
        </p:txBody>
      </p:sp>
      <p:sp>
        <p:nvSpPr>
          <p:cNvPr id="9" name="TextBox 8">
            <a:extLst>
              <a:ext uri="{FF2B5EF4-FFF2-40B4-BE49-F238E27FC236}">
                <a16:creationId xmlns:a16="http://schemas.microsoft.com/office/drawing/2014/main" id="{75D82CEC-B92F-5847-975F-EDCDF838D5E9}"/>
              </a:ext>
            </a:extLst>
          </p:cNvPr>
          <p:cNvSpPr txBox="1"/>
          <p:nvPr/>
        </p:nvSpPr>
        <p:spPr>
          <a:xfrm>
            <a:off x="381209" y="4507003"/>
            <a:ext cx="7723197" cy="1938992"/>
          </a:xfrm>
          <a:prstGeom prst="rect">
            <a:avLst/>
          </a:prstGeom>
          <a:noFill/>
        </p:spPr>
        <p:txBody>
          <a:bodyPr wrap="square" rtlCol="0">
            <a:spAutoFit/>
          </a:bodyPr>
          <a:lstStyle/>
          <a:p>
            <a:pPr marL="342900" indent="-342900">
              <a:buFont typeface="+mj-lt"/>
              <a:buAutoNum type="arabicPeriod" startAt="2"/>
            </a:pPr>
            <a:r>
              <a:rPr lang="en-AU" sz="2400" dirty="0"/>
              <a:t>Understanding theories of personality will increase your self-awareness and understanding of others. </a:t>
            </a:r>
          </a:p>
          <a:p>
            <a:pPr marL="342900" indent="-342900">
              <a:buFont typeface="+mj-lt"/>
              <a:buAutoNum type="arabicPeriod" startAt="2"/>
            </a:pPr>
            <a:r>
              <a:rPr lang="en-AU" sz="2400" dirty="0"/>
              <a:t>Being able to evaluate a theory or idea is an important skill relevant to school and university achievement, and to most careers. </a:t>
            </a:r>
          </a:p>
        </p:txBody>
      </p:sp>
      <p:sp>
        <p:nvSpPr>
          <p:cNvPr id="10" name="Explosion 1 9">
            <a:extLst>
              <a:ext uri="{FF2B5EF4-FFF2-40B4-BE49-F238E27FC236}">
                <a16:creationId xmlns:a16="http://schemas.microsoft.com/office/drawing/2014/main" id="{515089BE-0D1F-3646-9C40-2B249DDD3EDE}"/>
              </a:ext>
            </a:extLst>
          </p:cNvPr>
          <p:cNvSpPr/>
          <p:nvPr/>
        </p:nvSpPr>
        <p:spPr>
          <a:xfrm>
            <a:off x="8237517" y="4698655"/>
            <a:ext cx="3954483" cy="1747340"/>
          </a:xfrm>
          <a:prstGeom prst="irregularSeal1">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b="1" dirty="0">
                <a:solidFill>
                  <a:schemeClr val="tx1"/>
                </a:solidFill>
              </a:rPr>
              <a:t>Why is it relevant to you?</a:t>
            </a:r>
          </a:p>
        </p:txBody>
      </p:sp>
      <p:sp>
        <p:nvSpPr>
          <p:cNvPr id="11" name="Rectangle 10">
            <a:extLst>
              <a:ext uri="{FF2B5EF4-FFF2-40B4-BE49-F238E27FC236}">
                <a16:creationId xmlns:a16="http://schemas.microsoft.com/office/drawing/2014/main" id="{E6B83614-717A-3647-A4CA-8A7B54725DD8}"/>
              </a:ext>
            </a:extLst>
          </p:cNvPr>
          <p:cNvSpPr/>
          <p:nvPr/>
        </p:nvSpPr>
        <p:spPr>
          <a:xfrm>
            <a:off x="292923" y="2475678"/>
            <a:ext cx="10347367" cy="2031325"/>
          </a:xfrm>
          <a:prstGeom prst="rect">
            <a:avLst/>
          </a:prstGeom>
          <a:ln>
            <a:solidFill>
              <a:schemeClr val="tx2"/>
            </a:solidFill>
          </a:ln>
        </p:spPr>
        <p:txBody>
          <a:bodyPr wrap="square">
            <a:spAutoFit/>
          </a:bodyPr>
          <a:lstStyle/>
          <a:p>
            <a:r>
              <a:rPr lang="en-AU" b="1" dirty="0"/>
              <a:t>Apply your knowledge of theories of personality to behaviour. </a:t>
            </a:r>
          </a:p>
          <a:p>
            <a:r>
              <a:rPr lang="en-AU" dirty="0"/>
              <a:t>In your answer, you should: </a:t>
            </a:r>
          </a:p>
          <a:p>
            <a:pPr marL="342900" indent="-342900">
              <a:buFont typeface="Arial" panose="020B0604020202020204" pitchFamily="34" charset="0"/>
              <a:buChar char="•"/>
            </a:pPr>
            <a:r>
              <a:rPr lang="en-AU" dirty="0"/>
              <a:t>identify and define the key theories </a:t>
            </a:r>
          </a:p>
          <a:p>
            <a:pPr marL="285750" indent="-285750">
              <a:buFont typeface="Wingdings" pitchFamily="2" charset="2"/>
              <a:buChar char=""/>
            </a:pPr>
            <a:r>
              <a:rPr lang="en-AU" dirty="0"/>
              <a:t>describe the features of each theory of personality and discuss how these features would explain behaviour </a:t>
            </a:r>
          </a:p>
          <a:p>
            <a:pPr marL="285750" indent="-285750">
              <a:buFont typeface="Wingdings" pitchFamily="2" charset="2"/>
              <a:buChar char=""/>
            </a:pPr>
            <a:r>
              <a:rPr lang="en-AU" b="1" dirty="0"/>
              <a:t>Evaluate each  theory </a:t>
            </a:r>
          </a:p>
          <a:p>
            <a:pPr marL="285750" indent="-285750">
              <a:buFont typeface="Wingdings" pitchFamily="2" charset="2"/>
              <a:buChar char=""/>
            </a:pPr>
            <a:r>
              <a:rPr lang="en-AU" dirty="0"/>
              <a:t>Refer to psychological evidence and understandings. </a:t>
            </a:r>
            <a:endParaRPr lang="en-AU" dirty="0">
              <a:effectLst/>
            </a:endParaRPr>
          </a:p>
        </p:txBody>
      </p:sp>
    </p:spTree>
    <p:extLst>
      <p:ext uri="{BB962C8B-B14F-4D97-AF65-F5344CB8AC3E}">
        <p14:creationId xmlns:p14="http://schemas.microsoft.com/office/powerpoint/2010/main" val="23882078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6F5BCA7-3294-9742-BBF2-174598758C9D}"/>
              </a:ext>
            </a:extLst>
          </p:cNvPr>
          <p:cNvSpPr txBox="1"/>
          <p:nvPr/>
        </p:nvSpPr>
        <p:spPr>
          <a:xfrm rot="16200000">
            <a:off x="-263053" y="6047485"/>
            <a:ext cx="895438" cy="369332"/>
          </a:xfrm>
          <a:prstGeom prst="rect">
            <a:avLst/>
          </a:prstGeom>
          <a:solidFill>
            <a:schemeClr val="tx2"/>
          </a:solidFill>
        </p:spPr>
        <p:txBody>
          <a:bodyPr wrap="none" rtlCol="0">
            <a:spAutoFit/>
          </a:bodyPr>
          <a:lstStyle/>
          <a:p>
            <a:r>
              <a:rPr lang="en-AU" b="1" dirty="0">
                <a:solidFill>
                  <a:schemeClr val="bg1"/>
                </a:solidFill>
              </a:rPr>
              <a:t>Closure</a:t>
            </a:r>
          </a:p>
        </p:txBody>
      </p:sp>
      <p:sp>
        <p:nvSpPr>
          <p:cNvPr id="6" name="TextBox 5">
            <a:extLst>
              <a:ext uri="{FF2B5EF4-FFF2-40B4-BE49-F238E27FC236}">
                <a16:creationId xmlns:a16="http://schemas.microsoft.com/office/drawing/2014/main" id="{4BC77CE1-E49B-E748-9C62-843C59882994}"/>
              </a:ext>
            </a:extLst>
          </p:cNvPr>
          <p:cNvSpPr txBox="1"/>
          <p:nvPr/>
        </p:nvSpPr>
        <p:spPr>
          <a:xfrm>
            <a:off x="1004064" y="1563125"/>
            <a:ext cx="10455625" cy="1815882"/>
          </a:xfrm>
          <a:prstGeom prst="rect">
            <a:avLst/>
          </a:prstGeom>
          <a:noFill/>
        </p:spPr>
        <p:txBody>
          <a:bodyPr wrap="square" rtlCol="0">
            <a:spAutoFit/>
          </a:bodyPr>
          <a:lstStyle/>
          <a:p>
            <a:pPr algn="ctr"/>
            <a:r>
              <a:rPr lang="en-AU" sz="2800" b="1" dirty="0"/>
              <a:t>From your analysis of the research so far, do you agree that personality traits are consistent over time and situations?</a:t>
            </a:r>
          </a:p>
          <a:p>
            <a:pPr algn="ctr"/>
            <a:endParaRPr lang="en-AU" sz="2800" b="1" dirty="0"/>
          </a:p>
          <a:p>
            <a:pPr algn="ctr"/>
            <a:r>
              <a:rPr lang="en-AU" sz="2800" b="1" dirty="0"/>
              <a:t>Refer to a piece of research to support your conclusion</a:t>
            </a:r>
          </a:p>
        </p:txBody>
      </p:sp>
    </p:spTree>
    <p:extLst>
      <p:ext uri="{BB962C8B-B14F-4D97-AF65-F5344CB8AC3E}">
        <p14:creationId xmlns:p14="http://schemas.microsoft.com/office/powerpoint/2010/main" val="19771486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a:extLst>
              <a:ext uri="{FF2B5EF4-FFF2-40B4-BE49-F238E27FC236}">
                <a16:creationId xmlns:a16="http://schemas.microsoft.com/office/drawing/2014/main" id="{DCE37909-B8E8-D943-AF47-0CBE0475FD06}"/>
              </a:ext>
            </a:extLst>
          </p:cNvPr>
          <p:cNvGraphicFramePr>
            <a:graphicFrameLocks noGrp="1"/>
          </p:cNvGraphicFramePr>
          <p:nvPr/>
        </p:nvGraphicFramePr>
        <p:xfrm>
          <a:off x="9262753" y="143727"/>
          <a:ext cx="2929245" cy="1010920"/>
        </p:xfrm>
        <a:graphic>
          <a:graphicData uri="http://schemas.openxmlformats.org/drawingml/2006/table">
            <a:tbl>
              <a:tblPr firstRow="1" bandRow="1">
                <a:tableStyleId>{00A15C55-8517-42AA-B614-E9B94910E393}</a:tableStyleId>
              </a:tblPr>
              <a:tblGrid>
                <a:gridCol w="2929245">
                  <a:extLst>
                    <a:ext uri="{9D8B030D-6E8A-4147-A177-3AD203B41FA5}">
                      <a16:colId xmlns:a16="http://schemas.microsoft.com/office/drawing/2014/main" val="3659237357"/>
                    </a:ext>
                  </a:extLst>
                </a:gridCol>
              </a:tblGrid>
              <a:tr h="370840">
                <a:tc>
                  <a:txBody>
                    <a:bodyPr/>
                    <a:lstStyle/>
                    <a:p>
                      <a:r>
                        <a:rPr lang="en-AU" dirty="0"/>
                        <a:t>Vocabulary</a:t>
                      </a:r>
                    </a:p>
                  </a:txBody>
                  <a:tcPr/>
                </a:tc>
                <a:extLst>
                  <a:ext uri="{0D108BD9-81ED-4DB2-BD59-A6C34878D82A}">
                    <a16:rowId xmlns:a16="http://schemas.microsoft.com/office/drawing/2014/main" val="1961735566"/>
                  </a:ext>
                </a:extLst>
              </a:tr>
              <a:tr h="370840">
                <a:tc>
                  <a:txBody>
                    <a:bodyPr/>
                    <a:lstStyle/>
                    <a:p>
                      <a:r>
                        <a:rPr lang="en-AU" b="1" dirty="0"/>
                        <a:t>dimension</a:t>
                      </a:r>
                      <a:r>
                        <a:rPr lang="en-AU" b="0" dirty="0"/>
                        <a:t>: measurable aspect/feature/characteristic</a:t>
                      </a:r>
                    </a:p>
                  </a:txBody>
                  <a:tcPr/>
                </a:tc>
                <a:extLst>
                  <a:ext uri="{0D108BD9-81ED-4DB2-BD59-A6C34878D82A}">
                    <a16:rowId xmlns:a16="http://schemas.microsoft.com/office/drawing/2014/main" val="945530155"/>
                  </a:ext>
                </a:extLst>
              </a:tr>
            </a:tbl>
          </a:graphicData>
        </a:graphic>
      </p:graphicFrame>
      <p:sp>
        <p:nvSpPr>
          <p:cNvPr id="9" name="TextBox 8">
            <a:extLst>
              <a:ext uri="{FF2B5EF4-FFF2-40B4-BE49-F238E27FC236}">
                <a16:creationId xmlns:a16="http://schemas.microsoft.com/office/drawing/2014/main" id="{4DC026E4-DE79-8B4F-BB85-194DAA54C47A}"/>
              </a:ext>
            </a:extLst>
          </p:cNvPr>
          <p:cNvSpPr txBox="1"/>
          <p:nvPr/>
        </p:nvSpPr>
        <p:spPr>
          <a:xfrm rot="16200000">
            <a:off x="-970519" y="1114249"/>
            <a:ext cx="2310376" cy="369332"/>
          </a:xfrm>
          <a:prstGeom prst="rect">
            <a:avLst/>
          </a:prstGeom>
          <a:solidFill>
            <a:schemeClr val="tx2"/>
          </a:solidFill>
        </p:spPr>
        <p:txBody>
          <a:bodyPr wrap="none" rtlCol="0">
            <a:spAutoFit/>
          </a:bodyPr>
          <a:lstStyle/>
          <a:p>
            <a:r>
              <a:rPr lang="en-AU" b="1" dirty="0">
                <a:solidFill>
                  <a:schemeClr val="bg1"/>
                </a:solidFill>
              </a:rPr>
              <a:t>Concept Development</a:t>
            </a:r>
          </a:p>
        </p:txBody>
      </p:sp>
      <p:sp>
        <p:nvSpPr>
          <p:cNvPr id="2" name="Rectangle 1">
            <a:extLst>
              <a:ext uri="{FF2B5EF4-FFF2-40B4-BE49-F238E27FC236}">
                <a16:creationId xmlns:a16="http://schemas.microsoft.com/office/drawing/2014/main" id="{963C6208-2E83-134A-8C8C-4EEB470BD213}"/>
              </a:ext>
            </a:extLst>
          </p:cNvPr>
          <p:cNvSpPr/>
          <p:nvPr/>
        </p:nvSpPr>
        <p:spPr>
          <a:xfrm>
            <a:off x="672934" y="161288"/>
            <a:ext cx="8364187" cy="830997"/>
          </a:xfrm>
          <a:prstGeom prst="rect">
            <a:avLst/>
          </a:prstGeom>
          <a:solidFill>
            <a:srgbClr val="C5EEF6"/>
          </a:solidFill>
        </p:spPr>
        <p:txBody>
          <a:bodyPr wrap="square">
            <a:spAutoFit/>
          </a:bodyPr>
          <a:lstStyle/>
          <a:p>
            <a:r>
              <a:rPr lang="en-AU" sz="2400" b="1" dirty="0"/>
              <a:t>Personality</a:t>
            </a:r>
            <a:r>
              <a:rPr lang="en-AU" sz="2400" dirty="0"/>
              <a:t> is an individual’s characteristic pattern of thinking, feeling, and acting/behaving.</a:t>
            </a:r>
            <a:endParaRPr lang="en-AU" sz="2400" dirty="0">
              <a:effectLst/>
            </a:endParaRPr>
          </a:p>
        </p:txBody>
      </p:sp>
      <p:pic>
        <p:nvPicPr>
          <p:cNvPr id="3" name="Picture 2">
            <a:extLst>
              <a:ext uri="{FF2B5EF4-FFF2-40B4-BE49-F238E27FC236}">
                <a16:creationId xmlns:a16="http://schemas.microsoft.com/office/drawing/2014/main" id="{76349C5B-9E3F-E84B-9503-D41E84991D6B}"/>
              </a:ext>
            </a:extLst>
          </p:cNvPr>
          <p:cNvPicPr>
            <a:picLocks noChangeAspect="1"/>
          </p:cNvPicPr>
          <p:nvPr/>
        </p:nvPicPr>
        <p:blipFill>
          <a:blip r:embed="rId2"/>
          <a:stretch>
            <a:fillRect/>
          </a:stretch>
        </p:blipFill>
        <p:spPr>
          <a:xfrm>
            <a:off x="1164961" y="994944"/>
            <a:ext cx="7302166" cy="4868111"/>
          </a:xfrm>
          <a:prstGeom prst="rect">
            <a:avLst/>
          </a:prstGeom>
        </p:spPr>
      </p:pic>
      <p:sp>
        <p:nvSpPr>
          <p:cNvPr id="10" name="Rectangle 9">
            <a:extLst>
              <a:ext uri="{FF2B5EF4-FFF2-40B4-BE49-F238E27FC236}">
                <a16:creationId xmlns:a16="http://schemas.microsoft.com/office/drawing/2014/main" id="{F2E94EA7-80A9-B141-898E-F349567B1BC4}"/>
              </a:ext>
            </a:extLst>
          </p:cNvPr>
          <p:cNvSpPr/>
          <p:nvPr/>
        </p:nvSpPr>
        <p:spPr>
          <a:xfrm>
            <a:off x="633950" y="5624786"/>
            <a:ext cx="8364187" cy="1200329"/>
          </a:xfrm>
          <a:prstGeom prst="rect">
            <a:avLst/>
          </a:prstGeom>
          <a:solidFill>
            <a:srgbClr val="C5EEF6"/>
          </a:solidFill>
        </p:spPr>
        <p:txBody>
          <a:bodyPr wrap="square">
            <a:spAutoFit/>
          </a:bodyPr>
          <a:lstStyle/>
          <a:p>
            <a:r>
              <a:rPr lang="en-AU" sz="2400" dirty="0"/>
              <a:t>A personality </a:t>
            </a:r>
            <a:r>
              <a:rPr lang="en-AU" sz="2400" b="1" dirty="0"/>
              <a:t>trait</a:t>
            </a:r>
            <a:r>
              <a:rPr lang="en-AU" sz="2400" dirty="0"/>
              <a:t> is a stable and consistent form of thinking, feeling or behaving that someone displays in any and every situation.</a:t>
            </a:r>
            <a:endParaRPr lang="en-AU" sz="2400" dirty="0">
              <a:effectLst/>
            </a:endParaRPr>
          </a:p>
        </p:txBody>
      </p:sp>
      <p:graphicFrame>
        <p:nvGraphicFramePr>
          <p:cNvPr id="11" name="Table 10">
            <a:extLst>
              <a:ext uri="{FF2B5EF4-FFF2-40B4-BE49-F238E27FC236}">
                <a16:creationId xmlns:a16="http://schemas.microsoft.com/office/drawing/2014/main" id="{B4A6A9AC-FF51-0748-9EC0-F152E13F440C}"/>
              </a:ext>
            </a:extLst>
          </p:cNvPr>
          <p:cNvGraphicFramePr>
            <a:graphicFrameLocks noGrp="1"/>
          </p:cNvGraphicFramePr>
          <p:nvPr/>
        </p:nvGraphicFramePr>
        <p:xfrm>
          <a:off x="9262752" y="5429033"/>
          <a:ext cx="2929248" cy="1285240"/>
        </p:xfrm>
        <a:graphic>
          <a:graphicData uri="http://schemas.openxmlformats.org/drawingml/2006/table">
            <a:tbl>
              <a:tblPr firstRow="1" bandRow="1">
                <a:tableStyleId>{5C22544A-7EE6-4342-B048-85BDC9FD1C3A}</a:tableStyleId>
              </a:tblPr>
              <a:tblGrid>
                <a:gridCol w="2929248">
                  <a:extLst>
                    <a:ext uri="{9D8B030D-6E8A-4147-A177-3AD203B41FA5}">
                      <a16:colId xmlns:a16="http://schemas.microsoft.com/office/drawing/2014/main" val="2147287166"/>
                    </a:ext>
                  </a:extLst>
                </a:gridCol>
              </a:tblGrid>
              <a:tr h="370840">
                <a:tc>
                  <a:txBody>
                    <a:bodyPr/>
                    <a:lstStyle/>
                    <a:p>
                      <a:r>
                        <a:rPr lang="en-AU" dirty="0"/>
                        <a:t>Checking for understanding</a:t>
                      </a:r>
                    </a:p>
                  </a:txBody>
                  <a:tcPr/>
                </a:tc>
                <a:extLst>
                  <a:ext uri="{0D108BD9-81ED-4DB2-BD59-A6C34878D82A}">
                    <a16:rowId xmlns:a16="http://schemas.microsoft.com/office/drawing/2014/main" val="4020060468"/>
                  </a:ext>
                </a:extLst>
              </a:tr>
              <a:tr h="370840">
                <a:tc>
                  <a:txBody>
                    <a:bodyPr/>
                    <a:lstStyle/>
                    <a:p>
                      <a:pPr marL="342900" indent="-342900">
                        <a:buAutoNum type="arabicPeriod"/>
                      </a:pPr>
                      <a:r>
                        <a:rPr lang="en-AU" dirty="0"/>
                        <a:t>Explain what a personality </a:t>
                      </a:r>
                      <a:r>
                        <a:rPr lang="en-AU" b="1" dirty="0"/>
                        <a:t>trait</a:t>
                      </a:r>
                      <a:r>
                        <a:rPr lang="en-AU" dirty="0"/>
                        <a:t> is using an example.</a:t>
                      </a:r>
                    </a:p>
                  </a:txBody>
                  <a:tcPr/>
                </a:tc>
                <a:extLst>
                  <a:ext uri="{0D108BD9-81ED-4DB2-BD59-A6C34878D82A}">
                    <a16:rowId xmlns:a16="http://schemas.microsoft.com/office/drawing/2014/main" val="2831932352"/>
                  </a:ext>
                </a:extLst>
              </a:tr>
            </a:tbl>
          </a:graphicData>
        </a:graphic>
      </p:graphicFrame>
    </p:spTree>
    <p:extLst>
      <p:ext uri="{BB962C8B-B14F-4D97-AF65-F5344CB8AC3E}">
        <p14:creationId xmlns:p14="http://schemas.microsoft.com/office/powerpoint/2010/main" val="37743075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a:extLst>
              <a:ext uri="{FF2B5EF4-FFF2-40B4-BE49-F238E27FC236}">
                <a16:creationId xmlns:a16="http://schemas.microsoft.com/office/drawing/2014/main" id="{DCE37909-B8E8-D943-AF47-0CBE0475FD06}"/>
              </a:ext>
            </a:extLst>
          </p:cNvPr>
          <p:cNvGraphicFramePr>
            <a:graphicFrameLocks noGrp="1"/>
          </p:cNvGraphicFramePr>
          <p:nvPr/>
        </p:nvGraphicFramePr>
        <p:xfrm>
          <a:off x="9262753" y="143727"/>
          <a:ext cx="2929245" cy="2656840"/>
        </p:xfrm>
        <a:graphic>
          <a:graphicData uri="http://schemas.openxmlformats.org/drawingml/2006/table">
            <a:tbl>
              <a:tblPr firstRow="1" bandRow="1">
                <a:tableStyleId>{00A15C55-8517-42AA-B614-E9B94910E393}</a:tableStyleId>
              </a:tblPr>
              <a:tblGrid>
                <a:gridCol w="2929245">
                  <a:extLst>
                    <a:ext uri="{9D8B030D-6E8A-4147-A177-3AD203B41FA5}">
                      <a16:colId xmlns:a16="http://schemas.microsoft.com/office/drawing/2014/main" val="3659237357"/>
                    </a:ext>
                  </a:extLst>
                </a:gridCol>
              </a:tblGrid>
              <a:tr h="370840">
                <a:tc>
                  <a:txBody>
                    <a:bodyPr/>
                    <a:lstStyle/>
                    <a:p>
                      <a:r>
                        <a:rPr lang="en-AU" dirty="0"/>
                        <a:t>Vocabulary</a:t>
                      </a:r>
                    </a:p>
                  </a:txBody>
                  <a:tcPr/>
                </a:tc>
                <a:extLst>
                  <a:ext uri="{0D108BD9-81ED-4DB2-BD59-A6C34878D82A}">
                    <a16:rowId xmlns:a16="http://schemas.microsoft.com/office/drawing/2014/main" val="1961735566"/>
                  </a:ext>
                </a:extLst>
              </a:tr>
              <a:tr h="0">
                <a:tc>
                  <a:txBody>
                    <a:bodyPr/>
                    <a:lstStyle/>
                    <a:p>
                      <a:r>
                        <a:rPr lang="en-AU" b="1" dirty="0"/>
                        <a:t>personality:</a:t>
                      </a:r>
                      <a:r>
                        <a:rPr lang="en-AU" b="0" dirty="0"/>
                        <a:t> characteristic ways of thinking, feeling and behaving</a:t>
                      </a:r>
                      <a:endParaRPr lang="en-AU" b="1" dirty="0"/>
                    </a:p>
                    <a:p>
                      <a:r>
                        <a:rPr lang="en-AU" b="1" dirty="0"/>
                        <a:t>personality trait:</a:t>
                      </a:r>
                      <a:r>
                        <a:rPr lang="en-AU" b="0" dirty="0"/>
                        <a:t> stable/consistent form of thinking, feeling, or behaving</a:t>
                      </a:r>
                      <a:endParaRPr lang="en-AU" b="1" dirty="0"/>
                    </a:p>
                    <a:p>
                      <a:r>
                        <a:rPr lang="en-AU" b="1" dirty="0"/>
                        <a:t>dimension</a:t>
                      </a:r>
                      <a:r>
                        <a:rPr lang="en-AU" b="0" dirty="0"/>
                        <a:t>: measurable aspect/feature/characteristic</a:t>
                      </a:r>
                    </a:p>
                  </a:txBody>
                  <a:tcPr/>
                </a:tc>
                <a:extLst>
                  <a:ext uri="{0D108BD9-81ED-4DB2-BD59-A6C34878D82A}">
                    <a16:rowId xmlns:a16="http://schemas.microsoft.com/office/drawing/2014/main" val="945530155"/>
                  </a:ext>
                </a:extLst>
              </a:tr>
            </a:tbl>
          </a:graphicData>
        </a:graphic>
      </p:graphicFrame>
      <p:graphicFrame>
        <p:nvGraphicFramePr>
          <p:cNvPr id="8" name="Table 7">
            <a:extLst>
              <a:ext uri="{FF2B5EF4-FFF2-40B4-BE49-F238E27FC236}">
                <a16:creationId xmlns:a16="http://schemas.microsoft.com/office/drawing/2014/main" id="{5EDD7ECA-1786-7E47-AC2D-1B821CCAADB5}"/>
              </a:ext>
            </a:extLst>
          </p:cNvPr>
          <p:cNvGraphicFramePr>
            <a:graphicFrameLocks noGrp="1"/>
          </p:cNvGraphicFramePr>
          <p:nvPr/>
        </p:nvGraphicFramePr>
        <p:xfrm>
          <a:off x="9262753" y="5429033"/>
          <a:ext cx="2929247" cy="1285240"/>
        </p:xfrm>
        <a:graphic>
          <a:graphicData uri="http://schemas.openxmlformats.org/drawingml/2006/table">
            <a:tbl>
              <a:tblPr firstRow="1" bandRow="1">
                <a:tableStyleId>{5C22544A-7EE6-4342-B048-85BDC9FD1C3A}</a:tableStyleId>
              </a:tblPr>
              <a:tblGrid>
                <a:gridCol w="2929247">
                  <a:extLst>
                    <a:ext uri="{9D8B030D-6E8A-4147-A177-3AD203B41FA5}">
                      <a16:colId xmlns:a16="http://schemas.microsoft.com/office/drawing/2014/main" val="2147287166"/>
                    </a:ext>
                  </a:extLst>
                </a:gridCol>
              </a:tblGrid>
              <a:tr h="370840">
                <a:tc>
                  <a:txBody>
                    <a:bodyPr/>
                    <a:lstStyle/>
                    <a:p>
                      <a:r>
                        <a:rPr lang="en-AU" dirty="0"/>
                        <a:t>Checking for understanding</a:t>
                      </a:r>
                    </a:p>
                  </a:txBody>
                  <a:tcPr/>
                </a:tc>
                <a:extLst>
                  <a:ext uri="{0D108BD9-81ED-4DB2-BD59-A6C34878D82A}">
                    <a16:rowId xmlns:a16="http://schemas.microsoft.com/office/drawing/2014/main" val="4020060468"/>
                  </a:ext>
                </a:extLst>
              </a:tr>
              <a:tr h="370840">
                <a:tc>
                  <a:txBody>
                    <a:bodyPr/>
                    <a:lstStyle/>
                    <a:p>
                      <a:pPr marL="342900" indent="-342900">
                        <a:buAutoNum type="arabicPeriod"/>
                      </a:pPr>
                      <a:r>
                        <a:rPr lang="en-AU" dirty="0"/>
                        <a:t>How do trait theories explain personality (generally)?</a:t>
                      </a:r>
                    </a:p>
                  </a:txBody>
                  <a:tcPr/>
                </a:tc>
                <a:extLst>
                  <a:ext uri="{0D108BD9-81ED-4DB2-BD59-A6C34878D82A}">
                    <a16:rowId xmlns:a16="http://schemas.microsoft.com/office/drawing/2014/main" val="2831932352"/>
                  </a:ext>
                </a:extLst>
              </a:tr>
            </a:tbl>
          </a:graphicData>
        </a:graphic>
      </p:graphicFrame>
      <p:sp>
        <p:nvSpPr>
          <p:cNvPr id="9" name="TextBox 8">
            <a:extLst>
              <a:ext uri="{FF2B5EF4-FFF2-40B4-BE49-F238E27FC236}">
                <a16:creationId xmlns:a16="http://schemas.microsoft.com/office/drawing/2014/main" id="{4DC026E4-DE79-8B4F-BB85-194DAA54C47A}"/>
              </a:ext>
            </a:extLst>
          </p:cNvPr>
          <p:cNvSpPr txBox="1"/>
          <p:nvPr/>
        </p:nvSpPr>
        <p:spPr>
          <a:xfrm rot="16200000">
            <a:off x="-970519" y="1114249"/>
            <a:ext cx="2310376" cy="369332"/>
          </a:xfrm>
          <a:prstGeom prst="rect">
            <a:avLst/>
          </a:prstGeom>
          <a:solidFill>
            <a:schemeClr val="tx2"/>
          </a:solidFill>
        </p:spPr>
        <p:txBody>
          <a:bodyPr wrap="none" rtlCol="0">
            <a:spAutoFit/>
          </a:bodyPr>
          <a:lstStyle/>
          <a:p>
            <a:r>
              <a:rPr lang="en-AU" b="1" dirty="0">
                <a:solidFill>
                  <a:schemeClr val="bg1"/>
                </a:solidFill>
              </a:rPr>
              <a:t>Concept Development</a:t>
            </a:r>
          </a:p>
        </p:txBody>
      </p:sp>
      <p:sp>
        <p:nvSpPr>
          <p:cNvPr id="5" name="TextBox 4">
            <a:extLst>
              <a:ext uri="{FF2B5EF4-FFF2-40B4-BE49-F238E27FC236}">
                <a16:creationId xmlns:a16="http://schemas.microsoft.com/office/drawing/2014/main" id="{0DA9C8B9-6CC6-3E4E-9024-76650E1607BA}"/>
              </a:ext>
            </a:extLst>
          </p:cNvPr>
          <p:cNvSpPr txBox="1"/>
          <p:nvPr/>
        </p:nvSpPr>
        <p:spPr>
          <a:xfrm>
            <a:off x="2366399" y="24974"/>
            <a:ext cx="4899290" cy="584775"/>
          </a:xfrm>
          <a:prstGeom prst="rect">
            <a:avLst/>
          </a:prstGeom>
          <a:noFill/>
        </p:spPr>
        <p:txBody>
          <a:bodyPr wrap="none" rtlCol="0">
            <a:spAutoFit/>
          </a:bodyPr>
          <a:lstStyle/>
          <a:p>
            <a:r>
              <a:rPr lang="en-AU" sz="3200" b="1" dirty="0">
                <a:solidFill>
                  <a:schemeClr val="tx2"/>
                </a:solidFill>
              </a:rPr>
              <a:t>Trait theories of personality</a:t>
            </a:r>
          </a:p>
        </p:txBody>
      </p:sp>
      <p:sp>
        <p:nvSpPr>
          <p:cNvPr id="12" name="TextBox 11">
            <a:extLst>
              <a:ext uri="{FF2B5EF4-FFF2-40B4-BE49-F238E27FC236}">
                <a16:creationId xmlns:a16="http://schemas.microsoft.com/office/drawing/2014/main" id="{BDC82B7A-9FFF-1E4D-AFA2-CDCA5BA3A78B}"/>
              </a:ext>
            </a:extLst>
          </p:cNvPr>
          <p:cNvSpPr txBox="1"/>
          <p:nvPr/>
        </p:nvSpPr>
        <p:spPr>
          <a:xfrm>
            <a:off x="587987" y="1746467"/>
            <a:ext cx="8642188" cy="3108543"/>
          </a:xfrm>
          <a:prstGeom prst="rect">
            <a:avLst/>
          </a:prstGeom>
          <a:noFill/>
        </p:spPr>
        <p:txBody>
          <a:bodyPr wrap="square" rtlCol="0">
            <a:spAutoFit/>
          </a:bodyPr>
          <a:lstStyle/>
          <a:p>
            <a:pPr marL="342900" indent="-342900">
              <a:buFont typeface="Arial" panose="020B0604020202020204" pitchFamily="34" charset="0"/>
              <a:buChar char="•"/>
            </a:pPr>
            <a:r>
              <a:rPr lang="en-AU" sz="2800" dirty="0"/>
              <a:t>Trait theory focusses on identifying and measuring individual personality traits. </a:t>
            </a:r>
          </a:p>
          <a:p>
            <a:pPr marL="342900" indent="-342900">
              <a:buFont typeface="Arial" panose="020B0604020202020204" pitchFamily="34" charset="0"/>
              <a:buChar char="•"/>
            </a:pPr>
            <a:endParaRPr lang="en-AU" sz="2800" dirty="0"/>
          </a:p>
          <a:p>
            <a:pPr marL="342900" indent="-342900">
              <a:buFont typeface="Arial" panose="020B0604020202020204" pitchFamily="34" charset="0"/>
              <a:buChar char="•"/>
            </a:pPr>
            <a:r>
              <a:rPr lang="en-AU" sz="2800" dirty="0"/>
              <a:t>Trait theories suggest that individual personalities are composed (made up of) these general traits. The combination and interaction of various traits form a personality that is unique to each individual.</a:t>
            </a:r>
          </a:p>
        </p:txBody>
      </p:sp>
    </p:spTree>
    <p:extLst>
      <p:ext uri="{BB962C8B-B14F-4D97-AF65-F5344CB8AC3E}">
        <p14:creationId xmlns:p14="http://schemas.microsoft.com/office/powerpoint/2010/main" val="3828360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a:extLst>
              <a:ext uri="{FF2B5EF4-FFF2-40B4-BE49-F238E27FC236}">
                <a16:creationId xmlns:a16="http://schemas.microsoft.com/office/drawing/2014/main" id="{DCE37909-B8E8-D943-AF47-0CBE0475FD06}"/>
              </a:ext>
            </a:extLst>
          </p:cNvPr>
          <p:cNvGraphicFramePr>
            <a:graphicFrameLocks noGrp="1"/>
          </p:cNvGraphicFramePr>
          <p:nvPr/>
        </p:nvGraphicFramePr>
        <p:xfrm>
          <a:off x="9262753" y="143727"/>
          <a:ext cx="2929245" cy="3205480"/>
        </p:xfrm>
        <a:graphic>
          <a:graphicData uri="http://schemas.openxmlformats.org/drawingml/2006/table">
            <a:tbl>
              <a:tblPr firstRow="1" bandRow="1">
                <a:tableStyleId>{00A15C55-8517-42AA-B614-E9B94910E393}</a:tableStyleId>
              </a:tblPr>
              <a:tblGrid>
                <a:gridCol w="2929245">
                  <a:extLst>
                    <a:ext uri="{9D8B030D-6E8A-4147-A177-3AD203B41FA5}">
                      <a16:colId xmlns:a16="http://schemas.microsoft.com/office/drawing/2014/main" val="3659237357"/>
                    </a:ext>
                  </a:extLst>
                </a:gridCol>
              </a:tblGrid>
              <a:tr h="370840">
                <a:tc>
                  <a:txBody>
                    <a:bodyPr/>
                    <a:lstStyle/>
                    <a:p>
                      <a:r>
                        <a:rPr lang="en-AU" dirty="0"/>
                        <a:t>Vocabulary</a:t>
                      </a:r>
                    </a:p>
                  </a:txBody>
                  <a:tcPr/>
                </a:tc>
                <a:extLst>
                  <a:ext uri="{0D108BD9-81ED-4DB2-BD59-A6C34878D82A}">
                    <a16:rowId xmlns:a16="http://schemas.microsoft.com/office/drawing/2014/main" val="1961735566"/>
                  </a:ext>
                </a:extLst>
              </a:tr>
              <a:tr h="370840">
                <a:tc>
                  <a:txBody>
                    <a:bodyPr/>
                    <a:lstStyle/>
                    <a:p>
                      <a:r>
                        <a:rPr lang="en-AU" b="1" dirty="0"/>
                        <a:t>personality:</a:t>
                      </a:r>
                      <a:r>
                        <a:rPr lang="en-AU" b="0" dirty="0"/>
                        <a:t> characteristic ways of thinking, feeling and behaving</a:t>
                      </a:r>
                      <a:endParaRPr lang="en-AU" b="1" dirty="0"/>
                    </a:p>
                    <a:p>
                      <a:r>
                        <a:rPr lang="en-AU" b="1" dirty="0"/>
                        <a:t>personality trait:</a:t>
                      </a:r>
                      <a:r>
                        <a:rPr lang="en-AU" b="0" dirty="0"/>
                        <a:t> stable/consistent form of thinking, feeling, or behaving</a:t>
                      </a:r>
                      <a:endParaRPr lang="en-AU" b="1" dirty="0"/>
                    </a:p>
                    <a:p>
                      <a:r>
                        <a:rPr lang="en-AU" b="1" dirty="0"/>
                        <a:t>dimension</a:t>
                      </a:r>
                      <a:r>
                        <a:rPr lang="en-AU" b="0" dirty="0"/>
                        <a:t>: measurable aspect/feature/characteristic</a:t>
                      </a:r>
                    </a:p>
                    <a:p>
                      <a:r>
                        <a:rPr lang="en-AU" b="1" dirty="0"/>
                        <a:t>unabridged</a:t>
                      </a:r>
                      <a:r>
                        <a:rPr lang="en-AU" b="0" dirty="0"/>
                        <a:t>:</a:t>
                      </a:r>
                      <a:r>
                        <a:rPr lang="en-AU" b="1" dirty="0"/>
                        <a:t> </a:t>
                      </a:r>
                      <a:r>
                        <a:rPr lang="en-AU" b="0" dirty="0"/>
                        <a:t>complete; full-length</a:t>
                      </a:r>
                    </a:p>
                  </a:txBody>
                  <a:tcPr/>
                </a:tc>
                <a:extLst>
                  <a:ext uri="{0D108BD9-81ED-4DB2-BD59-A6C34878D82A}">
                    <a16:rowId xmlns:a16="http://schemas.microsoft.com/office/drawing/2014/main" val="945530155"/>
                  </a:ext>
                </a:extLst>
              </a:tr>
            </a:tbl>
          </a:graphicData>
        </a:graphic>
      </p:graphicFrame>
      <p:graphicFrame>
        <p:nvGraphicFramePr>
          <p:cNvPr id="8" name="Table 7">
            <a:extLst>
              <a:ext uri="{FF2B5EF4-FFF2-40B4-BE49-F238E27FC236}">
                <a16:creationId xmlns:a16="http://schemas.microsoft.com/office/drawing/2014/main" id="{5EDD7ECA-1786-7E47-AC2D-1B821CCAADB5}"/>
              </a:ext>
            </a:extLst>
          </p:cNvPr>
          <p:cNvGraphicFramePr>
            <a:graphicFrameLocks noGrp="1"/>
          </p:cNvGraphicFramePr>
          <p:nvPr/>
        </p:nvGraphicFramePr>
        <p:xfrm>
          <a:off x="9262753" y="4939440"/>
          <a:ext cx="2929247" cy="1559560"/>
        </p:xfrm>
        <a:graphic>
          <a:graphicData uri="http://schemas.openxmlformats.org/drawingml/2006/table">
            <a:tbl>
              <a:tblPr firstRow="1" bandRow="1">
                <a:tableStyleId>{5C22544A-7EE6-4342-B048-85BDC9FD1C3A}</a:tableStyleId>
              </a:tblPr>
              <a:tblGrid>
                <a:gridCol w="2929247">
                  <a:extLst>
                    <a:ext uri="{9D8B030D-6E8A-4147-A177-3AD203B41FA5}">
                      <a16:colId xmlns:a16="http://schemas.microsoft.com/office/drawing/2014/main" val="2147287166"/>
                    </a:ext>
                  </a:extLst>
                </a:gridCol>
              </a:tblGrid>
              <a:tr h="370840">
                <a:tc>
                  <a:txBody>
                    <a:bodyPr/>
                    <a:lstStyle/>
                    <a:p>
                      <a:r>
                        <a:rPr lang="en-AU" dirty="0"/>
                        <a:t>Checking for understanding</a:t>
                      </a:r>
                    </a:p>
                  </a:txBody>
                  <a:tcPr/>
                </a:tc>
                <a:extLst>
                  <a:ext uri="{0D108BD9-81ED-4DB2-BD59-A6C34878D82A}">
                    <a16:rowId xmlns:a16="http://schemas.microsoft.com/office/drawing/2014/main" val="4020060468"/>
                  </a:ext>
                </a:extLst>
              </a:tr>
              <a:tr h="370840">
                <a:tc>
                  <a:txBody>
                    <a:bodyPr/>
                    <a:lstStyle/>
                    <a:p>
                      <a:pPr marL="342900" indent="-342900">
                        <a:buAutoNum type="arabicPeriod"/>
                      </a:pPr>
                      <a:r>
                        <a:rPr lang="en-AU" dirty="0"/>
                        <a:t>Explain how researchers have used factor analysis to establish personality traits.</a:t>
                      </a:r>
                    </a:p>
                  </a:txBody>
                  <a:tcPr/>
                </a:tc>
                <a:extLst>
                  <a:ext uri="{0D108BD9-81ED-4DB2-BD59-A6C34878D82A}">
                    <a16:rowId xmlns:a16="http://schemas.microsoft.com/office/drawing/2014/main" val="2831932352"/>
                  </a:ext>
                </a:extLst>
              </a:tr>
            </a:tbl>
          </a:graphicData>
        </a:graphic>
      </p:graphicFrame>
      <p:sp>
        <p:nvSpPr>
          <p:cNvPr id="9" name="TextBox 8">
            <a:extLst>
              <a:ext uri="{FF2B5EF4-FFF2-40B4-BE49-F238E27FC236}">
                <a16:creationId xmlns:a16="http://schemas.microsoft.com/office/drawing/2014/main" id="{4DC026E4-DE79-8B4F-BB85-194DAA54C47A}"/>
              </a:ext>
            </a:extLst>
          </p:cNvPr>
          <p:cNvSpPr txBox="1"/>
          <p:nvPr/>
        </p:nvSpPr>
        <p:spPr>
          <a:xfrm rot="16200000">
            <a:off x="-970519" y="1114249"/>
            <a:ext cx="2310376" cy="369332"/>
          </a:xfrm>
          <a:prstGeom prst="rect">
            <a:avLst/>
          </a:prstGeom>
          <a:solidFill>
            <a:schemeClr val="tx2"/>
          </a:solidFill>
        </p:spPr>
        <p:txBody>
          <a:bodyPr wrap="none" rtlCol="0">
            <a:spAutoFit/>
          </a:bodyPr>
          <a:lstStyle/>
          <a:p>
            <a:r>
              <a:rPr lang="en-AU" b="1" dirty="0">
                <a:solidFill>
                  <a:schemeClr val="bg1"/>
                </a:solidFill>
              </a:rPr>
              <a:t>Concept Development</a:t>
            </a:r>
          </a:p>
        </p:txBody>
      </p:sp>
      <p:sp>
        <p:nvSpPr>
          <p:cNvPr id="5" name="TextBox 4">
            <a:extLst>
              <a:ext uri="{FF2B5EF4-FFF2-40B4-BE49-F238E27FC236}">
                <a16:creationId xmlns:a16="http://schemas.microsoft.com/office/drawing/2014/main" id="{0DA9C8B9-6CC6-3E4E-9024-76650E1607BA}"/>
              </a:ext>
            </a:extLst>
          </p:cNvPr>
          <p:cNvSpPr txBox="1"/>
          <p:nvPr/>
        </p:nvSpPr>
        <p:spPr>
          <a:xfrm>
            <a:off x="2366399" y="24974"/>
            <a:ext cx="4899290" cy="584775"/>
          </a:xfrm>
          <a:prstGeom prst="rect">
            <a:avLst/>
          </a:prstGeom>
          <a:noFill/>
        </p:spPr>
        <p:txBody>
          <a:bodyPr wrap="none" rtlCol="0">
            <a:spAutoFit/>
          </a:bodyPr>
          <a:lstStyle/>
          <a:p>
            <a:r>
              <a:rPr lang="en-AU" sz="3200" b="1" dirty="0">
                <a:solidFill>
                  <a:schemeClr val="tx2"/>
                </a:solidFill>
              </a:rPr>
              <a:t>Trait theories of personality</a:t>
            </a:r>
          </a:p>
        </p:txBody>
      </p:sp>
      <p:sp>
        <p:nvSpPr>
          <p:cNvPr id="12" name="TextBox 11">
            <a:extLst>
              <a:ext uri="{FF2B5EF4-FFF2-40B4-BE49-F238E27FC236}">
                <a16:creationId xmlns:a16="http://schemas.microsoft.com/office/drawing/2014/main" id="{BDC82B7A-9FFF-1E4D-AFA2-CDCA5BA3A78B}"/>
              </a:ext>
            </a:extLst>
          </p:cNvPr>
          <p:cNvSpPr txBox="1"/>
          <p:nvPr/>
        </p:nvSpPr>
        <p:spPr>
          <a:xfrm>
            <a:off x="484879" y="652584"/>
            <a:ext cx="8642188" cy="5693866"/>
          </a:xfrm>
          <a:prstGeom prst="rect">
            <a:avLst/>
          </a:prstGeom>
          <a:noFill/>
        </p:spPr>
        <p:txBody>
          <a:bodyPr wrap="square" rtlCol="0">
            <a:spAutoFit/>
          </a:bodyPr>
          <a:lstStyle/>
          <a:p>
            <a:pPr marL="342900" indent="-342900">
              <a:buFont typeface="Arial" panose="020B0604020202020204" pitchFamily="34" charset="0"/>
              <a:buChar char="•"/>
            </a:pPr>
            <a:r>
              <a:rPr lang="en-AU" sz="2800" dirty="0" err="1"/>
              <a:t>Allport</a:t>
            </a:r>
            <a:r>
              <a:rPr lang="en-AU" sz="2800" dirty="0"/>
              <a:t> and </a:t>
            </a:r>
            <a:r>
              <a:rPr lang="en-AU" sz="2800" dirty="0" err="1"/>
              <a:t>Odbert</a:t>
            </a:r>
            <a:r>
              <a:rPr lang="en-AU" sz="2800" dirty="0"/>
              <a:t> (1936) counted all the words in an unabridged dictionary which could describe people. They counted almost </a:t>
            </a:r>
            <a:r>
              <a:rPr lang="en-AU" sz="2800" b="1" dirty="0"/>
              <a:t>18,000</a:t>
            </a:r>
            <a:r>
              <a:rPr lang="en-AU" sz="2800" dirty="0"/>
              <a:t>!</a:t>
            </a:r>
          </a:p>
          <a:p>
            <a:pPr marL="342900" indent="-342900">
              <a:buFont typeface="Arial" panose="020B0604020202020204" pitchFamily="34" charset="0"/>
              <a:buChar char="•"/>
            </a:pPr>
            <a:endParaRPr lang="en-AU" sz="2800" dirty="0"/>
          </a:p>
          <a:p>
            <a:pPr marL="342900" indent="-342900">
              <a:buFont typeface="Arial" panose="020B0604020202020204" pitchFamily="34" charset="0"/>
              <a:buChar char="•"/>
            </a:pPr>
            <a:r>
              <a:rPr lang="en-AU" sz="2800" dirty="0"/>
              <a:t>To reduce this list to a manageable number of basic traits, researchers identified clusters of related items (this statistical process is called </a:t>
            </a:r>
            <a:r>
              <a:rPr lang="en-AU" sz="2800" i="1" dirty="0"/>
              <a:t>factor analysis</a:t>
            </a:r>
            <a:r>
              <a:rPr lang="en-AU" sz="2800" dirty="0"/>
              <a:t>). </a:t>
            </a:r>
          </a:p>
          <a:p>
            <a:pPr marL="1257300" lvl="2" indent="-342900">
              <a:buFont typeface="Arial" panose="020B0604020202020204" pitchFamily="34" charset="0"/>
              <a:buChar char="•"/>
            </a:pPr>
            <a:r>
              <a:rPr lang="en-AU" sz="2800" dirty="0"/>
              <a:t>Example: People who describe themselves as outgoing also tend to say that they like excitement and practical jokes and dislike quiet reading. These corresponding clusters of behaviours reflect a basic factor or trait – extraversion.</a:t>
            </a:r>
          </a:p>
        </p:txBody>
      </p:sp>
    </p:spTree>
    <p:extLst>
      <p:ext uri="{BB962C8B-B14F-4D97-AF65-F5344CB8AC3E}">
        <p14:creationId xmlns:p14="http://schemas.microsoft.com/office/powerpoint/2010/main" val="3647699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D1B4319-69FF-6148-911D-81FE5E6386BE}"/>
              </a:ext>
            </a:extLst>
          </p:cNvPr>
          <p:cNvPicPr>
            <a:picLocks noChangeAspect="1"/>
          </p:cNvPicPr>
          <p:nvPr/>
        </p:nvPicPr>
        <p:blipFill>
          <a:blip r:embed="rId2"/>
          <a:stretch>
            <a:fillRect/>
          </a:stretch>
        </p:blipFill>
        <p:spPr>
          <a:xfrm>
            <a:off x="4858896" y="1502210"/>
            <a:ext cx="4606908" cy="4606908"/>
          </a:xfrm>
          <a:prstGeom prst="rect">
            <a:avLst/>
          </a:prstGeom>
        </p:spPr>
      </p:pic>
      <p:graphicFrame>
        <p:nvGraphicFramePr>
          <p:cNvPr id="7" name="Table 6">
            <a:extLst>
              <a:ext uri="{FF2B5EF4-FFF2-40B4-BE49-F238E27FC236}">
                <a16:creationId xmlns:a16="http://schemas.microsoft.com/office/drawing/2014/main" id="{DCE37909-B8E8-D943-AF47-0CBE0475FD06}"/>
              </a:ext>
            </a:extLst>
          </p:cNvPr>
          <p:cNvGraphicFramePr>
            <a:graphicFrameLocks noGrp="1"/>
          </p:cNvGraphicFramePr>
          <p:nvPr/>
        </p:nvGraphicFramePr>
        <p:xfrm>
          <a:off x="9262753" y="143727"/>
          <a:ext cx="2929245" cy="2169160"/>
        </p:xfrm>
        <a:graphic>
          <a:graphicData uri="http://schemas.openxmlformats.org/drawingml/2006/table">
            <a:tbl>
              <a:tblPr firstRow="1" bandRow="1">
                <a:tableStyleId>{00A15C55-8517-42AA-B614-E9B94910E393}</a:tableStyleId>
              </a:tblPr>
              <a:tblGrid>
                <a:gridCol w="2929245">
                  <a:extLst>
                    <a:ext uri="{9D8B030D-6E8A-4147-A177-3AD203B41FA5}">
                      <a16:colId xmlns:a16="http://schemas.microsoft.com/office/drawing/2014/main" val="3659237357"/>
                    </a:ext>
                  </a:extLst>
                </a:gridCol>
              </a:tblGrid>
              <a:tr h="370840">
                <a:tc>
                  <a:txBody>
                    <a:bodyPr/>
                    <a:lstStyle/>
                    <a:p>
                      <a:r>
                        <a:rPr lang="en-AU" sz="1600" dirty="0"/>
                        <a:t>Vocabulary</a:t>
                      </a:r>
                    </a:p>
                  </a:txBody>
                  <a:tcPr/>
                </a:tc>
                <a:extLst>
                  <a:ext uri="{0D108BD9-81ED-4DB2-BD59-A6C34878D82A}">
                    <a16:rowId xmlns:a16="http://schemas.microsoft.com/office/drawing/2014/main" val="1961735566"/>
                  </a:ext>
                </a:extLst>
              </a:tr>
              <a:tr h="370840">
                <a:tc>
                  <a:txBody>
                    <a:bodyPr/>
                    <a:lstStyle/>
                    <a:p>
                      <a:r>
                        <a:rPr lang="en-AU" sz="1600" b="1" dirty="0"/>
                        <a:t>personality:</a:t>
                      </a:r>
                      <a:r>
                        <a:rPr lang="en-AU" sz="1600" b="0" dirty="0"/>
                        <a:t> characteristic ways of thinking, feeling and behaving</a:t>
                      </a:r>
                      <a:endParaRPr lang="en-AU" sz="1600" b="1" dirty="0"/>
                    </a:p>
                    <a:p>
                      <a:r>
                        <a:rPr lang="en-AU" sz="1600" b="1" dirty="0"/>
                        <a:t>personality trait:</a:t>
                      </a:r>
                      <a:r>
                        <a:rPr lang="en-AU" sz="1600" b="0" dirty="0"/>
                        <a:t> stable/consistent form of thinking, feeling, or behaving</a:t>
                      </a:r>
                      <a:endParaRPr lang="en-AU" sz="1600" b="1" dirty="0"/>
                    </a:p>
                    <a:p>
                      <a:r>
                        <a:rPr lang="en-AU" sz="1600" b="1" dirty="0"/>
                        <a:t>dimension</a:t>
                      </a:r>
                      <a:r>
                        <a:rPr lang="en-AU" sz="1600" b="0" dirty="0"/>
                        <a:t>: measurable aspect/feature/characteristic</a:t>
                      </a:r>
                    </a:p>
                  </a:txBody>
                  <a:tcPr/>
                </a:tc>
                <a:extLst>
                  <a:ext uri="{0D108BD9-81ED-4DB2-BD59-A6C34878D82A}">
                    <a16:rowId xmlns:a16="http://schemas.microsoft.com/office/drawing/2014/main" val="945530155"/>
                  </a:ext>
                </a:extLst>
              </a:tr>
            </a:tbl>
          </a:graphicData>
        </a:graphic>
      </p:graphicFrame>
      <p:graphicFrame>
        <p:nvGraphicFramePr>
          <p:cNvPr id="8" name="Table 7">
            <a:extLst>
              <a:ext uri="{FF2B5EF4-FFF2-40B4-BE49-F238E27FC236}">
                <a16:creationId xmlns:a16="http://schemas.microsoft.com/office/drawing/2014/main" id="{5EDD7ECA-1786-7E47-AC2D-1B821CCAADB5}"/>
              </a:ext>
            </a:extLst>
          </p:cNvPr>
          <p:cNvGraphicFramePr>
            <a:graphicFrameLocks noGrp="1"/>
          </p:cNvGraphicFramePr>
          <p:nvPr/>
        </p:nvGraphicFramePr>
        <p:xfrm>
          <a:off x="9245888" y="5520473"/>
          <a:ext cx="2929247" cy="949960"/>
        </p:xfrm>
        <a:graphic>
          <a:graphicData uri="http://schemas.openxmlformats.org/drawingml/2006/table">
            <a:tbl>
              <a:tblPr firstRow="1" bandRow="1">
                <a:tableStyleId>{5C22544A-7EE6-4342-B048-85BDC9FD1C3A}</a:tableStyleId>
              </a:tblPr>
              <a:tblGrid>
                <a:gridCol w="2929247">
                  <a:extLst>
                    <a:ext uri="{9D8B030D-6E8A-4147-A177-3AD203B41FA5}">
                      <a16:colId xmlns:a16="http://schemas.microsoft.com/office/drawing/2014/main" val="2147287166"/>
                    </a:ext>
                  </a:extLst>
                </a:gridCol>
              </a:tblGrid>
              <a:tr h="370840">
                <a:tc>
                  <a:txBody>
                    <a:bodyPr/>
                    <a:lstStyle/>
                    <a:p>
                      <a:r>
                        <a:rPr lang="en-AU" sz="1600" dirty="0"/>
                        <a:t>Checking for understanding</a:t>
                      </a:r>
                    </a:p>
                  </a:txBody>
                  <a:tcPr/>
                </a:tc>
                <a:extLst>
                  <a:ext uri="{0D108BD9-81ED-4DB2-BD59-A6C34878D82A}">
                    <a16:rowId xmlns:a16="http://schemas.microsoft.com/office/drawing/2014/main" val="4020060468"/>
                  </a:ext>
                </a:extLst>
              </a:tr>
              <a:tr h="370840">
                <a:tc>
                  <a:txBody>
                    <a:bodyPr/>
                    <a:lstStyle/>
                    <a:p>
                      <a:pPr marL="342900" indent="-342900">
                        <a:buAutoNum type="arabicPeriod"/>
                      </a:pPr>
                      <a:r>
                        <a:rPr lang="en-AU" sz="1600" dirty="0"/>
                        <a:t>How did the </a:t>
                      </a:r>
                      <a:r>
                        <a:rPr lang="en-AU" sz="1600" dirty="0" err="1"/>
                        <a:t>Eysnecks</a:t>
                      </a:r>
                      <a:r>
                        <a:rPr lang="en-AU" sz="1600" dirty="0"/>
                        <a:t> explain personality?</a:t>
                      </a:r>
                    </a:p>
                  </a:txBody>
                  <a:tcPr/>
                </a:tc>
                <a:extLst>
                  <a:ext uri="{0D108BD9-81ED-4DB2-BD59-A6C34878D82A}">
                    <a16:rowId xmlns:a16="http://schemas.microsoft.com/office/drawing/2014/main" val="2831932352"/>
                  </a:ext>
                </a:extLst>
              </a:tr>
            </a:tbl>
          </a:graphicData>
        </a:graphic>
      </p:graphicFrame>
      <p:sp>
        <p:nvSpPr>
          <p:cNvPr id="9" name="TextBox 8">
            <a:extLst>
              <a:ext uri="{FF2B5EF4-FFF2-40B4-BE49-F238E27FC236}">
                <a16:creationId xmlns:a16="http://schemas.microsoft.com/office/drawing/2014/main" id="{4DC026E4-DE79-8B4F-BB85-194DAA54C47A}"/>
              </a:ext>
            </a:extLst>
          </p:cNvPr>
          <p:cNvSpPr txBox="1"/>
          <p:nvPr/>
        </p:nvSpPr>
        <p:spPr>
          <a:xfrm rot="16200000">
            <a:off x="-970519" y="1114249"/>
            <a:ext cx="2310376" cy="369332"/>
          </a:xfrm>
          <a:prstGeom prst="rect">
            <a:avLst/>
          </a:prstGeom>
          <a:solidFill>
            <a:schemeClr val="tx2"/>
          </a:solidFill>
        </p:spPr>
        <p:txBody>
          <a:bodyPr wrap="none" rtlCol="0">
            <a:spAutoFit/>
          </a:bodyPr>
          <a:lstStyle/>
          <a:p>
            <a:r>
              <a:rPr lang="en-AU" b="1" dirty="0">
                <a:solidFill>
                  <a:schemeClr val="bg1"/>
                </a:solidFill>
              </a:rPr>
              <a:t>Concept Development</a:t>
            </a:r>
          </a:p>
        </p:txBody>
      </p:sp>
      <p:sp>
        <p:nvSpPr>
          <p:cNvPr id="5" name="TextBox 4">
            <a:extLst>
              <a:ext uri="{FF2B5EF4-FFF2-40B4-BE49-F238E27FC236}">
                <a16:creationId xmlns:a16="http://schemas.microsoft.com/office/drawing/2014/main" id="{0DA9C8B9-6CC6-3E4E-9024-76650E1607BA}"/>
              </a:ext>
            </a:extLst>
          </p:cNvPr>
          <p:cNvSpPr txBox="1"/>
          <p:nvPr/>
        </p:nvSpPr>
        <p:spPr>
          <a:xfrm>
            <a:off x="369335" y="31982"/>
            <a:ext cx="8893417" cy="523220"/>
          </a:xfrm>
          <a:prstGeom prst="rect">
            <a:avLst/>
          </a:prstGeom>
          <a:noFill/>
        </p:spPr>
        <p:txBody>
          <a:bodyPr wrap="square" rtlCol="0">
            <a:spAutoFit/>
          </a:bodyPr>
          <a:lstStyle/>
          <a:p>
            <a:r>
              <a:rPr lang="en-AU" sz="2800" b="1" dirty="0">
                <a:solidFill>
                  <a:schemeClr val="tx2"/>
                </a:solidFill>
              </a:rPr>
              <a:t>Trait theories of personality: Eysenck &amp; Eysenck [‘Eye-zinc’]</a:t>
            </a:r>
          </a:p>
        </p:txBody>
      </p:sp>
      <p:sp>
        <p:nvSpPr>
          <p:cNvPr id="3" name="TextBox 2">
            <a:extLst>
              <a:ext uri="{FF2B5EF4-FFF2-40B4-BE49-F238E27FC236}">
                <a16:creationId xmlns:a16="http://schemas.microsoft.com/office/drawing/2014/main" id="{AA9856EF-EA83-D641-9118-76BD517E0A8E}"/>
              </a:ext>
            </a:extLst>
          </p:cNvPr>
          <p:cNvSpPr txBox="1"/>
          <p:nvPr/>
        </p:nvSpPr>
        <p:spPr>
          <a:xfrm>
            <a:off x="440551" y="582067"/>
            <a:ext cx="4606908" cy="7232749"/>
          </a:xfrm>
          <a:prstGeom prst="rect">
            <a:avLst/>
          </a:prstGeom>
          <a:noFill/>
        </p:spPr>
        <p:txBody>
          <a:bodyPr wrap="square" rtlCol="0">
            <a:spAutoFit/>
          </a:bodyPr>
          <a:lstStyle/>
          <a:p>
            <a:pPr marL="285750" indent="-285750">
              <a:buFont typeface="Arial" panose="020B0604020202020204" pitchFamily="34" charset="0"/>
              <a:buChar char="•"/>
            </a:pPr>
            <a:r>
              <a:rPr lang="en-AU" sz="2000" dirty="0"/>
              <a:t>British psychologists Hans Eysenck and Sybil Eysenck (1963) believed that we can reduce many of our normal individual variations to two or three dimensions:</a:t>
            </a:r>
          </a:p>
          <a:p>
            <a:pPr marL="742950" lvl="1" indent="-285750">
              <a:buFont typeface="Courier New" panose="02070309020205020404" pitchFamily="49" charset="0"/>
              <a:buChar char="o"/>
            </a:pPr>
            <a:r>
              <a:rPr lang="en-AU" sz="2000" b="1" dirty="0"/>
              <a:t>Extraversion – Introversion </a:t>
            </a:r>
            <a:r>
              <a:rPr lang="en-AU" sz="2000" dirty="0"/>
              <a:t>(degree of sociability)</a:t>
            </a:r>
            <a:endParaRPr lang="en-AU" sz="2000" b="1" dirty="0"/>
          </a:p>
          <a:p>
            <a:pPr marL="742950" lvl="1" indent="-285750">
              <a:buFont typeface="Courier New" panose="02070309020205020404" pitchFamily="49" charset="0"/>
              <a:buChar char="o"/>
            </a:pPr>
            <a:r>
              <a:rPr lang="en-AU" sz="2000" b="1" dirty="0"/>
              <a:t>Neuroticism (emotional instability) – Emotional Stability </a:t>
            </a:r>
            <a:r>
              <a:rPr lang="en-AU" sz="2000" dirty="0"/>
              <a:t>(degree of emotionality)</a:t>
            </a:r>
            <a:endParaRPr lang="en-AU" sz="2000" b="1" dirty="0"/>
          </a:p>
          <a:p>
            <a:pPr marL="742950" lvl="1" indent="-285750">
              <a:buFont typeface="Courier New" panose="02070309020205020404" pitchFamily="49" charset="0"/>
              <a:buChar char="o"/>
            </a:pPr>
            <a:r>
              <a:rPr lang="en-AU" sz="2000" b="1" dirty="0"/>
              <a:t>Psychoticism* </a:t>
            </a:r>
            <a:r>
              <a:rPr lang="en-AU" sz="2000" dirty="0"/>
              <a:t>(degree to which reality is distorted) </a:t>
            </a:r>
            <a:r>
              <a:rPr lang="en-AU" sz="1400" dirty="0"/>
              <a:t>(</a:t>
            </a:r>
            <a:r>
              <a:rPr lang="en-AU" sz="1400" dirty="0">
                <a:solidFill>
                  <a:srgbClr val="222222"/>
                </a:solidFill>
              </a:rPr>
              <a:t>Later (in the 1970s), after studying individuals suffering from mental illness, Eysenck added a personality dimension he called psychoticism to his trait theory. Individuals who are high on this trait tend to have difficulty dealing with reality and may be antisocial, hostile, non-empathetic, and manipulative).</a:t>
            </a:r>
            <a:endParaRPr lang="en-AU" sz="2000" dirty="0"/>
          </a:p>
          <a:p>
            <a:pPr marL="285750" indent="-285750">
              <a:buFont typeface="Arial" panose="020B0604020202020204" pitchFamily="34" charset="0"/>
              <a:buChar char="•"/>
            </a:pPr>
            <a:r>
              <a:rPr lang="en-AU" sz="2000" dirty="0"/>
              <a:t>Eysenck said we all have traits within these categories, but we express them to varying degrees (to different extents).</a:t>
            </a:r>
            <a:endParaRPr lang="en-AU" sz="1600" dirty="0">
              <a:solidFill>
                <a:srgbClr val="222222"/>
              </a:solidFill>
            </a:endParaRPr>
          </a:p>
          <a:p>
            <a:endParaRPr lang="en-AU" sz="2000" dirty="0"/>
          </a:p>
          <a:p>
            <a:endParaRPr lang="en-AU" sz="2000" dirty="0"/>
          </a:p>
          <a:p>
            <a:endParaRPr lang="en-AU" sz="2000" dirty="0"/>
          </a:p>
        </p:txBody>
      </p:sp>
      <p:pic>
        <p:nvPicPr>
          <p:cNvPr id="4" name="Picture 3">
            <a:extLst>
              <a:ext uri="{FF2B5EF4-FFF2-40B4-BE49-F238E27FC236}">
                <a16:creationId xmlns:a16="http://schemas.microsoft.com/office/drawing/2014/main" id="{360E7FB7-3E56-3D46-A540-554A7B8D795C}"/>
              </a:ext>
            </a:extLst>
          </p:cNvPr>
          <p:cNvPicPr>
            <a:picLocks noChangeAspect="1"/>
          </p:cNvPicPr>
          <p:nvPr/>
        </p:nvPicPr>
        <p:blipFill>
          <a:blip r:embed="rId3"/>
          <a:stretch>
            <a:fillRect/>
          </a:stretch>
        </p:blipFill>
        <p:spPr>
          <a:xfrm>
            <a:off x="9668857" y="2372280"/>
            <a:ext cx="2117033" cy="2926160"/>
          </a:xfrm>
          <a:prstGeom prst="rect">
            <a:avLst/>
          </a:prstGeom>
        </p:spPr>
      </p:pic>
    </p:spTree>
    <p:extLst>
      <p:ext uri="{BB962C8B-B14F-4D97-AF65-F5344CB8AC3E}">
        <p14:creationId xmlns:p14="http://schemas.microsoft.com/office/powerpoint/2010/main" val="27599417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a:extLst>
              <a:ext uri="{FF2B5EF4-FFF2-40B4-BE49-F238E27FC236}">
                <a16:creationId xmlns:a16="http://schemas.microsoft.com/office/drawing/2014/main" id="{DCE37909-B8E8-D943-AF47-0CBE0475FD06}"/>
              </a:ext>
            </a:extLst>
          </p:cNvPr>
          <p:cNvGraphicFramePr>
            <a:graphicFrameLocks noGrp="1"/>
          </p:cNvGraphicFramePr>
          <p:nvPr/>
        </p:nvGraphicFramePr>
        <p:xfrm>
          <a:off x="9262753" y="143727"/>
          <a:ext cx="2929245" cy="2169160"/>
        </p:xfrm>
        <a:graphic>
          <a:graphicData uri="http://schemas.openxmlformats.org/drawingml/2006/table">
            <a:tbl>
              <a:tblPr firstRow="1" bandRow="1">
                <a:tableStyleId>{00A15C55-8517-42AA-B614-E9B94910E393}</a:tableStyleId>
              </a:tblPr>
              <a:tblGrid>
                <a:gridCol w="2929245">
                  <a:extLst>
                    <a:ext uri="{9D8B030D-6E8A-4147-A177-3AD203B41FA5}">
                      <a16:colId xmlns:a16="http://schemas.microsoft.com/office/drawing/2014/main" val="3659237357"/>
                    </a:ext>
                  </a:extLst>
                </a:gridCol>
              </a:tblGrid>
              <a:tr h="370840">
                <a:tc>
                  <a:txBody>
                    <a:bodyPr/>
                    <a:lstStyle/>
                    <a:p>
                      <a:r>
                        <a:rPr lang="en-AU" sz="1600" dirty="0"/>
                        <a:t>Vocabulary</a:t>
                      </a:r>
                    </a:p>
                  </a:txBody>
                  <a:tcPr/>
                </a:tc>
                <a:extLst>
                  <a:ext uri="{0D108BD9-81ED-4DB2-BD59-A6C34878D82A}">
                    <a16:rowId xmlns:a16="http://schemas.microsoft.com/office/drawing/2014/main" val="1961735566"/>
                  </a:ext>
                </a:extLst>
              </a:tr>
              <a:tr h="370840">
                <a:tc>
                  <a:txBody>
                    <a:bodyPr/>
                    <a:lstStyle/>
                    <a:p>
                      <a:r>
                        <a:rPr lang="en-AU" sz="1600" b="1" dirty="0"/>
                        <a:t>personality:</a:t>
                      </a:r>
                      <a:r>
                        <a:rPr lang="en-AU" sz="1600" b="0" dirty="0"/>
                        <a:t> characteristic ways of thinking, feeling and behaving</a:t>
                      </a:r>
                      <a:endParaRPr lang="en-AU" sz="1600" b="1" dirty="0"/>
                    </a:p>
                    <a:p>
                      <a:r>
                        <a:rPr lang="en-AU" sz="1600" b="1" dirty="0"/>
                        <a:t>personality trait:</a:t>
                      </a:r>
                      <a:r>
                        <a:rPr lang="en-AU" sz="1600" b="0" dirty="0"/>
                        <a:t> stable/consistent form of thinking, feeling, or behaving</a:t>
                      </a:r>
                      <a:endParaRPr lang="en-AU" sz="1600" b="1" dirty="0"/>
                    </a:p>
                    <a:p>
                      <a:r>
                        <a:rPr lang="en-AU" sz="1600" b="1" dirty="0"/>
                        <a:t>dimension</a:t>
                      </a:r>
                      <a:r>
                        <a:rPr lang="en-AU" sz="1600" b="0" dirty="0"/>
                        <a:t>: measurable aspect/feature/characteristic</a:t>
                      </a:r>
                    </a:p>
                  </a:txBody>
                  <a:tcPr/>
                </a:tc>
                <a:extLst>
                  <a:ext uri="{0D108BD9-81ED-4DB2-BD59-A6C34878D82A}">
                    <a16:rowId xmlns:a16="http://schemas.microsoft.com/office/drawing/2014/main" val="945530155"/>
                  </a:ext>
                </a:extLst>
              </a:tr>
            </a:tbl>
          </a:graphicData>
        </a:graphic>
      </p:graphicFrame>
      <p:graphicFrame>
        <p:nvGraphicFramePr>
          <p:cNvPr id="8" name="Table 7">
            <a:extLst>
              <a:ext uri="{FF2B5EF4-FFF2-40B4-BE49-F238E27FC236}">
                <a16:creationId xmlns:a16="http://schemas.microsoft.com/office/drawing/2014/main" id="{5EDD7ECA-1786-7E47-AC2D-1B821CCAADB5}"/>
              </a:ext>
            </a:extLst>
          </p:cNvPr>
          <p:cNvGraphicFramePr>
            <a:graphicFrameLocks noGrp="1"/>
          </p:cNvGraphicFramePr>
          <p:nvPr/>
        </p:nvGraphicFramePr>
        <p:xfrm>
          <a:off x="9262753" y="3234473"/>
          <a:ext cx="2929247" cy="3479800"/>
        </p:xfrm>
        <a:graphic>
          <a:graphicData uri="http://schemas.openxmlformats.org/drawingml/2006/table">
            <a:tbl>
              <a:tblPr firstRow="1" bandRow="1">
                <a:tableStyleId>{5C22544A-7EE6-4342-B048-85BDC9FD1C3A}</a:tableStyleId>
              </a:tblPr>
              <a:tblGrid>
                <a:gridCol w="2929247">
                  <a:extLst>
                    <a:ext uri="{9D8B030D-6E8A-4147-A177-3AD203B41FA5}">
                      <a16:colId xmlns:a16="http://schemas.microsoft.com/office/drawing/2014/main" val="2147287166"/>
                    </a:ext>
                  </a:extLst>
                </a:gridCol>
              </a:tblGrid>
              <a:tr h="370840">
                <a:tc>
                  <a:txBody>
                    <a:bodyPr/>
                    <a:lstStyle/>
                    <a:p>
                      <a:r>
                        <a:rPr lang="en-AU" dirty="0"/>
                        <a:t>Checking for understanding</a:t>
                      </a:r>
                    </a:p>
                  </a:txBody>
                  <a:tcPr/>
                </a:tc>
                <a:extLst>
                  <a:ext uri="{0D108BD9-81ED-4DB2-BD59-A6C34878D82A}">
                    <a16:rowId xmlns:a16="http://schemas.microsoft.com/office/drawing/2014/main" val="4020060468"/>
                  </a:ext>
                </a:extLst>
              </a:tr>
              <a:tr h="370840">
                <a:tc>
                  <a:txBody>
                    <a:bodyPr/>
                    <a:lstStyle/>
                    <a:p>
                      <a:pPr marL="342900" indent="-342900">
                        <a:buAutoNum type="arabicPeriod"/>
                      </a:pPr>
                      <a:r>
                        <a:rPr lang="en-AU" dirty="0"/>
                        <a:t>What did the results of </a:t>
                      </a:r>
                      <a:r>
                        <a:rPr lang="en-AU" dirty="0" err="1"/>
                        <a:t>Eysneck’s</a:t>
                      </a:r>
                      <a:r>
                        <a:rPr lang="en-AU" dirty="0"/>
                        <a:t> research in the 1990s suggest about the personality dimensions of extraversion and emotionality?</a:t>
                      </a:r>
                    </a:p>
                    <a:p>
                      <a:pPr marL="342900" indent="-342900">
                        <a:buAutoNum type="arabicPeriod"/>
                      </a:pPr>
                      <a:r>
                        <a:rPr lang="en-AU" dirty="0"/>
                        <a:t>Describe the evidence that supports the </a:t>
                      </a:r>
                      <a:r>
                        <a:rPr lang="en-AU" dirty="0" err="1"/>
                        <a:t>Eysnecks</a:t>
                      </a:r>
                      <a:r>
                        <a:rPr lang="en-AU" dirty="0"/>
                        <a:t>’ claim that personality is biological/genetic.</a:t>
                      </a:r>
                    </a:p>
                  </a:txBody>
                  <a:tcPr/>
                </a:tc>
                <a:extLst>
                  <a:ext uri="{0D108BD9-81ED-4DB2-BD59-A6C34878D82A}">
                    <a16:rowId xmlns:a16="http://schemas.microsoft.com/office/drawing/2014/main" val="2831932352"/>
                  </a:ext>
                </a:extLst>
              </a:tr>
            </a:tbl>
          </a:graphicData>
        </a:graphic>
      </p:graphicFrame>
      <p:sp>
        <p:nvSpPr>
          <p:cNvPr id="9" name="TextBox 8">
            <a:extLst>
              <a:ext uri="{FF2B5EF4-FFF2-40B4-BE49-F238E27FC236}">
                <a16:creationId xmlns:a16="http://schemas.microsoft.com/office/drawing/2014/main" id="{4DC026E4-DE79-8B4F-BB85-194DAA54C47A}"/>
              </a:ext>
            </a:extLst>
          </p:cNvPr>
          <p:cNvSpPr txBox="1"/>
          <p:nvPr/>
        </p:nvSpPr>
        <p:spPr>
          <a:xfrm rot="16200000">
            <a:off x="-970519" y="1114249"/>
            <a:ext cx="2310376" cy="369332"/>
          </a:xfrm>
          <a:prstGeom prst="rect">
            <a:avLst/>
          </a:prstGeom>
          <a:solidFill>
            <a:schemeClr val="tx2"/>
          </a:solidFill>
        </p:spPr>
        <p:txBody>
          <a:bodyPr wrap="none" rtlCol="0">
            <a:spAutoFit/>
          </a:bodyPr>
          <a:lstStyle/>
          <a:p>
            <a:r>
              <a:rPr lang="en-AU" b="1" dirty="0">
                <a:solidFill>
                  <a:schemeClr val="bg1"/>
                </a:solidFill>
              </a:rPr>
              <a:t>Concept Development</a:t>
            </a:r>
          </a:p>
        </p:txBody>
      </p:sp>
      <p:sp>
        <p:nvSpPr>
          <p:cNvPr id="5" name="TextBox 4">
            <a:extLst>
              <a:ext uri="{FF2B5EF4-FFF2-40B4-BE49-F238E27FC236}">
                <a16:creationId xmlns:a16="http://schemas.microsoft.com/office/drawing/2014/main" id="{0DA9C8B9-6CC6-3E4E-9024-76650E1607BA}"/>
              </a:ext>
            </a:extLst>
          </p:cNvPr>
          <p:cNvSpPr txBox="1"/>
          <p:nvPr/>
        </p:nvSpPr>
        <p:spPr>
          <a:xfrm>
            <a:off x="1382589" y="224773"/>
            <a:ext cx="8893417" cy="954107"/>
          </a:xfrm>
          <a:prstGeom prst="rect">
            <a:avLst/>
          </a:prstGeom>
          <a:noFill/>
        </p:spPr>
        <p:txBody>
          <a:bodyPr wrap="square" rtlCol="0">
            <a:spAutoFit/>
          </a:bodyPr>
          <a:lstStyle/>
          <a:p>
            <a:r>
              <a:rPr lang="en-AU" sz="2800" b="1" dirty="0">
                <a:solidFill>
                  <a:schemeClr val="tx2"/>
                </a:solidFill>
              </a:rPr>
              <a:t>Support for Trait theories of personality: </a:t>
            </a:r>
          </a:p>
          <a:p>
            <a:r>
              <a:rPr lang="en-AU" sz="2800" b="1" dirty="0">
                <a:solidFill>
                  <a:schemeClr val="tx2"/>
                </a:solidFill>
              </a:rPr>
              <a:t>	Eysenck &amp; Eysenck [‘Eye-zinc’]</a:t>
            </a:r>
          </a:p>
        </p:txBody>
      </p:sp>
      <p:sp>
        <p:nvSpPr>
          <p:cNvPr id="3" name="TextBox 2">
            <a:extLst>
              <a:ext uri="{FF2B5EF4-FFF2-40B4-BE49-F238E27FC236}">
                <a16:creationId xmlns:a16="http://schemas.microsoft.com/office/drawing/2014/main" id="{AA9856EF-EA83-D641-9118-76BD517E0A8E}"/>
              </a:ext>
            </a:extLst>
          </p:cNvPr>
          <p:cNvSpPr txBox="1"/>
          <p:nvPr/>
        </p:nvSpPr>
        <p:spPr>
          <a:xfrm>
            <a:off x="488667" y="1298915"/>
            <a:ext cx="8654751" cy="6771084"/>
          </a:xfrm>
          <a:prstGeom prst="rect">
            <a:avLst/>
          </a:prstGeom>
          <a:noFill/>
        </p:spPr>
        <p:txBody>
          <a:bodyPr wrap="square" rtlCol="0">
            <a:spAutoFit/>
          </a:bodyPr>
          <a:lstStyle/>
          <a:p>
            <a:pPr marL="285750" indent="-285750">
              <a:buFont typeface="Arial" panose="020B0604020202020204" pitchFamily="34" charset="0"/>
              <a:buChar char="•"/>
            </a:pPr>
            <a:r>
              <a:rPr lang="en-AU" sz="2400" dirty="0"/>
              <a:t>The </a:t>
            </a:r>
            <a:r>
              <a:rPr lang="en-AU" sz="2400" dirty="0" err="1"/>
              <a:t>Eysnecks</a:t>
            </a:r>
            <a:r>
              <a:rPr lang="en-AU" sz="2400" dirty="0"/>
              <a:t> believed that  these factors are genetically influenced, and research supports this belief:</a:t>
            </a:r>
          </a:p>
          <a:p>
            <a:pPr marL="800100" lvl="1" indent="-342900">
              <a:buFont typeface="Courier New" panose="02070309020205020404" pitchFamily="49" charset="0"/>
              <a:buChar char="o"/>
            </a:pPr>
            <a:r>
              <a:rPr lang="en-AU" sz="2400" b="1" dirty="0"/>
              <a:t>Brain-activity scans </a:t>
            </a:r>
            <a:r>
              <a:rPr lang="en-AU" sz="2400" dirty="0"/>
              <a:t>of extraverts indicate that extraverts seek stimulation because their normal brain arousal is relatively low. PET scans show that at frontal lobe area involved in </a:t>
            </a:r>
            <a:r>
              <a:rPr lang="en-AU" sz="2400" dirty="0" err="1"/>
              <a:t>bahaviour</a:t>
            </a:r>
            <a:r>
              <a:rPr lang="en-AU" sz="2400" dirty="0"/>
              <a:t> inhibition is less active in extraverts than in introverts (Johnson et al., 1999)</a:t>
            </a:r>
          </a:p>
          <a:p>
            <a:pPr marL="800100" lvl="1" indent="-342900">
              <a:buFont typeface="Courier New" panose="02070309020205020404" pitchFamily="49" charset="0"/>
              <a:buChar char="o"/>
            </a:pPr>
            <a:r>
              <a:rPr lang="en-AU" sz="2400" dirty="0"/>
              <a:t>Our</a:t>
            </a:r>
            <a:r>
              <a:rPr lang="en-AU" sz="2400" b="1" dirty="0"/>
              <a:t> </a:t>
            </a:r>
            <a:r>
              <a:rPr lang="en-AU" sz="2400" dirty="0"/>
              <a:t>personality can also be influenced by our </a:t>
            </a:r>
            <a:r>
              <a:rPr lang="en-AU" sz="2400" b="1" dirty="0"/>
              <a:t>genes</a:t>
            </a:r>
            <a:r>
              <a:rPr lang="en-AU" sz="2400" dirty="0"/>
              <a:t>. For example, Jerome </a:t>
            </a:r>
            <a:r>
              <a:rPr lang="en-AU" sz="2400" dirty="0" err="1"/>
              <a:t>Kagan</a:t>
            </a:r>
            <a:r>
              <a:rPr lang="en-AU" sz="2400" dirty="0"/>
              <a:t> (1987) has attributed differences in children’s shyness and inhibition to their autonomic nervous system reactivity. </a:t>
            </a:r>
          </a:p>
          <a:p>
            <a:pPr marL="800100" lvl="1" indent="-342900">
              <a:buFont typeface="Courier New" panose="02070309020205020404" pitchFamily="49" charset="0"/>
              <a:buChar char="o"/>
            </a:pPr>
            <a:endParaRPr lang="en-AU" sz="2400" dirty="0"/>
          </a:p>
          <a:p>
            <a:endParaRPr lang="en-AU" sz="2400" dirty="0"/>
          </a:p>
          <a:p>
            <a:pPr marL="285750" indent="-285750">
              <a:buFont typeface="Arial" panose="020B0604020202020204" pitchFamily="34" charset="0"/>
              <a:buChar char="•"/>
            </a:pPr>
            <a:endParaRPr lang="en-AU" sz="2400" dirty="0"/>
          </a:p>
          <a:p>
            <a:endParaRPr lang="en-AU" dirty="0">
              <a:solidFill>
                <a:srgbClr val="222222"/>
              </a:solidFill>
            </a:endParaRPr>
          </a:p>
          <a:p>
            <a:endParaRPr lang="en-AU" sz="2000" dirty="0"/>
          </a:p>
          <a:p>
            <a:endParaRPr lang="en-AU" sz="2000" dirty="0"/>
          </a:p>
          <a:p>
            <a:endParaRPr lang="en-AU" sz="2000" dirty="0"/>
          </a:p>
          <a:p>
            <a:endParaRPr lang="en-AU" sz="2000" dirty="0"/>
          </a:p>
        </p:txBody>
      </p:sp>
    </p:spTree>
    <p:extLst>
      <p:ext uri="{BB962C8B-B14F-4D97-AF65-F5344CB8AC3E}">
        <p14:creationId xmlns:p14="http://schemas.microsoft.com/office/powerpoint/2010/main" val="4655011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263ADEB0-5B84-DA40-B5BE-60EB3105D0FD}"/>
              </a:ext>
            </a:extLst>
          </p:cNvPr>
          <p:cNvPicPr>
            <a:picLocks noChangeAspect="1"/>
          </p:cNvPicPr>
          <p:nvPr/>
        </p:nvPicPr>
        <p:blipFill>
          <a:blip r:embed="rId2"/>
          <a:stretch>
            <a:fillRect/>
          </a:stretch>
        </p:blipFill>
        <p:spPr>
          <a:xfrm>
            <a:off x="1492283" y="3039211"/>
            <a:ext cx="6647520" cy="3818789"/>
          </a:xfrm>
          <a:prstGeom prst="rect">
            <a:avLst/>
          </a:prstGeom>
          <a:ln w="38100">
            <a:solidFill>
              <a:schemeClr val="tx2"/>
            </a:solidFill>
          </a:ln>
        </p:spPr>
      </p:pic>
      <p:graphicFrame>
        <p:nvGraphicFramePr>
          <p:cNvPr id="7" name="Table 6">
            <a:extLst>
              <a:ext uri="{FF2B5EF4-FFF2-40B4-BE49-F238E27FC236}">
                <a16:creationId xmlns:a16="http://schemas.microsoft.com/office/drawing/2014/main" id="{DCE37909-B8E8-D943-AF47-0CBE0475FD06}"/>
              </a:ext>
            </a:extLst>
          </p:cNvPr>
          <p:cNvGraphicFramePr>
            <a:graphicFrameLocks noGrp="1"/>
          </p:cNvGraphicFramePr>
          <p:nvPr/>
        </p:nvGraphicFramePr>
        <p:xfrm>
          <a:off x="9262753" y="143727"/>
          <a:ext cx="2929245" cy="2169160"/>
        </p:xfrm>
        <a:graphic>
          <a:graphicData uri="http://schemas.openxmlformats.org/drawingml/2006/table">
            <a:tbl>
              <a:tblPr firstRow="1" bandRow="1">
                <a:tableStyleId>{00A15C55-8517-42AA-B614-E9B94910E393}</a:tableStyleId>
              </a:tblPr>
              <a:tblGrid>
                <a:gridCol w="2929245">
                  <a:extLst>
                    <a:ext uri="{9D8B030D-6E8A-4147-A177-3AD203B41FA5}">
                      <a16:colId xmlns:a16="http://schemas.microsoft.com/office/drawing/2014/main" val="3659237357"/>
                    </a:ext>
                  </a:extLst>
                </a:gridCol>
              </a:tblGrid>
              <a:tr h="370840">
                <a:tc>
                  <a:txBody>
                    <a:bodyPr/>
                    <a:lstStyle/>
                    <a:p>
                      <a:r>
                        <a:rPr lang="en-AU" sz="1600" dirty="0"/>
                        <a:t>Vocabulary</a:t>
                      </a:r>
                    </a:p>
                  </a:txBody>
                  <a:tcPr/>
                </a:tc>
                <a:extLst>
                  <a:ext uri="{0D108BD9-81ED-4DB2-BD59-A6C34878D82A}">
                    <a16:rowId xmlns:a16="http://schemas.microsoft.com/office/drawing/2014/main" val="1961735566"/>
                  </a:ext>
                </a:extLst>
              </a:tr>
              <a:tr h="370840">
                <a:tc>
                  <a:txBody>
                    <a:bodyPr/>
                    <a:lstStyle/>
                    <a:p>
                      <a:r>
                        <a:rPr lang="en-AU" sz="1600" b="1" dirty="0"/>
                        <a:t>personality:</a:t>
                      </a:r>
                      <a:r>
                        <a:rPr lang="en-AU" sz="1600" b="0" dirty="0"/>
                        <a:t> characteristic ways of thinking, feeling and behaving</a:t>
                      </a:r>
                      <a:endParaRPr lang="en-AU" sz="1600" b="1" dirty="0"/>
                    </a:p>
                    <a:p>
                      <a:r>
                        <a:rPr lang="en-AU" sz="1600" b="1" dirty="0"/>
                        <a:t>personality trait:</a:t>
                      </a:r>
                      <a:r>
                        <a:rPr lang="en-AU" sz="1600" b="0" dirty="0"/>
                        <a:t> stable/consistent form of thinking, feeling, or behaving</a:t>
                      </a:r>
                      <a:endParaRPr lang="en-AU" sz="1600" b="1" dirty="0"/>
                    </a:p>
                    <a:p>
                      <a:r>
                        <a:rPr lang="en-AU" sz="1600" b="1" dirty="0"/>
                        <a:t>dimension</a:t>
                      </a:r>
                      <a:r>
                        <a:rPr lang="en-AU" sz="1600" b="0" dirty="0"/>
                        <a:t>: measurable aspect/feature/characteristic</a:t>
                      </a:r>
                    </a:p>
                  </a:txBody>
                  <a:tcPr/>
                </a:tc>
                <a:extLst>
                  <a:ext uri="{0D108BD9-81ED-4DB2-BD59-A6C34878D82A}">
                    <a16:rowId xmlns:a16="http://schemas.microsoft.com/office/drawing/2014/main" val="945530155"/>
                  </a:ext>
                </a:extLst>
              </a:tr>
            </a:tbl>
          </a:graphicData>
        </a:graphic>
      </p:graphicFrame>
      <p:graphicFrame>
        <p:nvGraphicFramePr>
          <p:cNvPr id="8" name="Table 7">
            <a:extLst>
              <a:ext uri="{FF2B5EF4-FFF2-40B4-BE49-F238E27FC236}">
                <a16:creationId xmlns:a16="http://schemas.microsoft.com/office/drawing/2014/main" id="{5EDD7ECA-1786-7E47-AC2D-1B821CCAADB5}"/>
              </a:ext>
            </a:extLst>
          </p:cNvPr>
          <p:cNvGraphicFramePr>
            <a:graphicFrameLocks noGrp="1"/>
          </p:cNvGraphicFramePr>
          <p:nvPr/>
        </p:nvGraphicFramePr>
        <p:xfrm>
          <a:off x="9262751" y="3508793"/>
          <a:ext cx="2929247" cy="3205480"/>
        </p:xfrm>
        <a:graphic>
          <a:graphicData uri="http://schemas.openxmlformats.org/drawingml/2006/table">
            <a:tbl>
              <a:tblPr firstRow="1" bandRow="1">
                <a:tableStyleId>{5C22544A-7EE6-4342-B048-85BDC9FD1C3A}</a:tableStyleId>
              </a:tblPr>
              <a:tblGrid>
                <a:gridCol w="2929247">
                  <a:extLst>
                    <a:ext uri="{9D8B030D-6E8A-4147-A177-3AD203B41FA5}">
                      <a16:colId xmlns:a16="http://schemas.microsoft.com/office/drawing/2014/main" val="2147287166"/>
                    </a:ext>
                  </a:extLst>
                </a:gridCol>
              </a:tblGrid>
              <a:tr h="370840">
                <a:tc>
                  <a:txBody>
                    <a:bodyPr/>
                    <a:lstStyle/>
                    <a:p>
                      <a:r>
                        <a:rPr lang="en-AU" dirty="0"/>
                        <a:t>Checking for understanding</a:t>
                      </a:r>
                    </a:p>
                  </a:txBody>
                  <a:tcPr/>
                </a:tc>
                <a:extLst>
                  <a:ext uri="{0D108BD9-81ED-4DB2-BD59-A6C34878D82A}">
                    <a16:rowId xmlns:a16="http://schemas.microsoft.com/office/drawing/2014/main" val="4020060468"/>
                  </a:ext>
                </a:extLst>
              </a:tr>
              <a:tr h="370840">
                <a:tc>
                  <a:txBody>
                    <a:bodyPr/>
                    <a:lstStyle/>
                    <a:p>
                      <a:pPr marL="342900" indent="-342900">
                        <a:buAutoNum type="arabicPeriod"/>
                      </a:pPr>
                      <a:r>
                        <a:rPr lang="en-AU" dirty="0"/>
                        <a:t>Using the Big Five model, describe someone who is high on conscientiousness and agreeableness, and low on neuroticism, openness and extraversion. </a:t>
                      </a:r>
                    </a:p>
                    <a:p>
                      <a:pPr marL="342900" indent="-342900">
                        <a:buAutoNum type="arabicPeriod"/>
                      </a:pPr>
                      <a:r>
                        <a:rPr lang="en-AU" dirty="0"/>
                        <a:t>Where do you place yourself on each of the dimensions?</a:t>
                      </a:r>
                    </a:p>
                  </a:txBody>
                  <a:tcPr/>
                </a:tc>
                <a:extLst>
                  <a:ext uri="{0D108BD9-81ED-4DB2-BD59-A6C34878D82A}">
                    <a16:rowId xmlns:a16="http://schemas.microsoft.com/office/drawing/2014/main" val="2831932352"/>
                  </a:ext>
                </a:extLst>
              </a:tr>
            </a:tbl>
          </a:graphicData>
        </a:graphic>
      </p:graphicFrame>
      <p:sp>
        <p:nvSpPr>
          <p:cNvPr id="9" name="TextBox 8">
            <a:extLst>
              <a:ext uri="{FF2B5EF4-FFF2-40B4-BE49-F238E27FC236}">
                <a16:creationId xmlns:a16="http://schemas.microsoft.com/office/drawing/2014/main" id="{4DC026E4-DE79-8B4F-BB85-194DAA54C47A}"/>
              </a:ext>
            </a:extLst>
          </p:cNvPr>
          <p:cNvSpPr txBox="1"/>
          <p:nvPr/>
        </p:nvSpPr>
        <p:spPr>
          <a:xfrm rot="16200000">
            <a:off x="-970519" y="1114249"/>
            <a:ext cx="2310376" cy="369332"/>
          </a:xfrm>
          <a:prstGeom prst="rect">
            <a:avLst/>
          </a:prstGeom>
          <a:solidFill>
            <a:schemeClr val="tx2"/>
          </a:solidFill>
        </p:spPr>
        <p:txBody>
          <a:bodyPr wrap="none" rtlCol="0">
            <a:spAutoFit/>
          </a:bodyPr>
          <a:lstStyle/>
          <a:p>
            <a:r>
              <a:rPr lang="en-AU" b="1" dirty="0">
                <a:solidFill>
                  <a:schemeClr val="bg1"/>
                </a:solidFill>
              </a:rPr>
              <a:t>Concept Development</a:t>
            </a:r>
          </a:p>
        </p:txBody>
      </p:sp>
      <p:sp>
        <p:nvSpPr>
          <p:cNvPr id="5" name="TextBox 4">
            <a:extLst>
              <a:ext uri="{FF2B5EF4-FFF2-40B4-BE49-F238E27FC236}">
                <a16:creationId xmlns:a16="http://schemas.microsoft.com/office/drawing/2014/main" id="{0DA9C8B9-6CC6-3E4E-9024-76650E1607BA}"/>
              </a:ext>
            </a:extLst>
          </p:cNvPr>
          <p:cNvSpPr txBox="1"/>
          <p:nvPr/>
        </p:nvSpPr>
        <p:spPr>
          <a:xfrm>
            <a:off x="369335" y="-17983"/>
            <a:ext cx="8893417" cy="707886"/>
          </a:xfrm>
          <a:prstGeom prst="rect">
            <a:avLst/>
          </a:prstGeom>
          <a:noFill/>
        </p:spPr>
        <p:txBody>
          <a:bodyPr wrap="square" rtlCol="0">
            <a:spAutoFit/>
          </a:bodyPr>
          <a:lstStyle/>
          <a:p>
            <a:pPr algn="ctr"/>
            <a:r>
              <a:rPr lang="en-AU" sz="2000" b="1" dirty="0">
                <a:solidFill>
                  <a:schemeClr val="tx2"/>
                </a:solidFill>
              </a:rPr>
              <a:t>Trait theories of personality: McCrae and Costa </a:t>
            </a:r>
          </a:p>
          <a:p>
            <a:pPr algn="ctr"/>
            <a:r>
              <a:rPr lang="en-AU" sz="2000" b="1" dirty="0">
                <a:solidFill>
                  <a:schemeClr val="tx2"/>
                </a:solidFill>
              </a:rPr>
              <a:t>[“Big Five” or “OCEAN” personality traits] </a:t>
            </a:r>
          </a:p>
        </p:txBody>
      </p:sp>
      <p:sp>
        <p:nvSpPr>
          <p:cNvPr id="10" name="Rectangle 9">
            <a:extLst>
              <a:ext uri="{FF2B5EF4-FFF2-40B4-BE49-F238E27FC236}">
                <a16:creationId xmlns:a16="http://schemas.microsoft.com/office/drawing/2014/main" id="{12AFBF6C-B053-2442-A837-3CB0F6FA33B9}"/>
              </a:ext>
            </a:extLst>
          </p:cNvPr>
          <p:cNvSpPr/>
          <p:nvPr/>
        </p:nvSpPr>
        <p:spPr>
          <a:xfrm>
            <a:off x="389127" y="637195"/>
            <a:ext cx="8737818" cy="2862322"/>
          </a:xfrm>
          <a:prstGeom prst="rect">
            <a:avLst/>
          </a:prstGeom>
        </p:spPr>
        <p:txBody>
          <a:bodyPr wrap="square">
            <a:spAutoFit/>
          </a:bodyPr>
          <a:lstStyle/>
          <a:p>
            <a:pPr marL="342900" indent="-342900">
              <a:buFont typeface="Arial" panose="020B0604020202020204" pitchFamily="34" charset="0"/>
              <a:buChar char="•"/>
            </a:pPr>
            <a:r>
              <a:rPr lang="en-AU" sz="2000" dirty="0"/>
              <a:t>There has been growing research and evidence to support the theory that there are </a:t>
            </a:r>
            <a:r>
              <a:rPr lang="en-AU" sz="2000" b="1" dirty="0"/>
              <a:t>FIVE</a:t>
            </a:r>
            <a:r>
              <a:rPr lang="en-AU" sz="2000" dirty="0"/>
              <a:t> dimensions of personality (D.W Fiske (1949); Norman (1967); Smith (1967); Goldberg (1981); </a:t>
            </a:r>
            <a:r>
              <a:rPr lang="en-AU" sz="2000" b="1" dirty="0"/>
              <a:t>McCrae and Costa (1987)</a:t>
            </a:r>
            <a:r>
              <a:rPr lang="en-AU" sz="2000" dirty="0"/>
              <a:t>)</a:t>
            </a:r>
          </a:p>
          <a:p>
            <a:pPr marL="342900" indent="-342900">
              <a:buFont typeface="Arial" panose="020B0604020202020204" pitchFamily="34" charset="0"/>
              <a:buChar char="•"/>
            </a:pPr>
            <a:r>
              <a:rPr lang="en-AU" sz="2000" dirty="0"/>
              <a:t>The ‘Big Five’ or ‘OCEAN’ factors of personality is well supported by research (Heine &amp; </a:t>
            </a:r>
            <a:r>
              <a:rPr lang="en-AU" sz="2000" dirty="0" err="1"/>
              <a:t>Buchtel</a:t>
            </a:r>
            <a:r>
              <a:rPr lang="en-AU" sz="2000" dirty="0"/>
              <a:t>, 2009; McCrae, 2009; Funder, 2001).</a:t>
            </a:r>
          </a:p>
          <a:p>
            <a:pPr marL="342900" indent="-342900">
              <a:buFont typeface="Arial" panose="020B0604020202020204" pitchFamily="34" charset="0"/>
              <a:buChar char="•"/>
            </a:pPr>
            <a:r>
              <a:rPr lang="en-AU" sz="2000" dirty="0"/>
              <a:t>Around the world – across 56 nations and 29 languages (Schmitt et al., 2007) – people described others in terms roughly consistent with the Big Five factors.</a:t>
            </a:r>
          </a:p>
          <a:p>
            <a:endParaRPr lang="en-AU" sz="2000" dirty="0"/>
          </a:p>
          <a:p>
            <a:endParaRPr lang="en-AU" sz="2000" b="1" dirty="0"/>
          </a:p>
        </p:txBody>
      </p:sp>
    </p:spTree>
    <p:extLst>
      <p:ext uri="{BB962C8B-B14F-4D97-AF65-F5344CB8AC3E}">
        <p14:creationId xmlns:p14="http://schemas.microsoft.com/office/powerpoint/2010/main" val="1048233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a:extLst>
              <a:ext uri="{FF2B5EF4-FFF2-40B4-BE49-F238E27FC236}">
                <a16:creationId xmlns:a16="http://schemas.microsoft.com/office/drawing/2014/main" id="{DCE37909-B8E8-D943-AF47-0CBE0475FD06}"/>
              </a:ext>
            </a:extLst>
          </p:cNvPr>
          <p:cNvGraphicFramePr>
            <a:graphicFrameLocks noGrp="1"/>
          </p:cNvGraphicFramePr>
          <p:nvPr/>
        </p:nvGraphicFramePr>
        <p:xfrm>
          <a:off x="9262753" y="143727"/>
          <a:ext cx="2929245" cy="2169160"/>
        </p:xfrm>
        <a:graphic>
          <a:graphicData uri="http://schemas.openxmlformats.org/drawingml/2006/table">
            <a:tbl>
              <a:tblPr firstRow="1" bandRow="1">
                <a:tableStyleId>{00A15C55-8517-42AA-B614-E9B94910E393}</a:tableStyleId>
              </a:tblPr>
              <a:tblGrid>
                <a:gridCol w="2929245">
                  <a:extLst>
                    <a:ext uri="{9D8B030D-6E8A-4147-A177-3AD203B41FA5}">
                      <a16:colId xmlns:a16="http://schemas.microsoft.com/office/drawing/2014/main" val="3659237357"/>
                    </a:ext>
                  </a:extLst>
                </a:gridCol>
              </a:tblGrid>
              <a:tr h="370840">
                <a:tc>
                  <a:txBody>
                    <a:bodyPr/>
                    <a:lstStyle/>
                    <a:p>
                      <a:r>
                        <a:rPr lang="en-AU" sz="1600" dirty="0"/>
                        <a:t>Vocabulary</a:t>
                      </a:r>
                    </a:p>
                  </a:txBody>
                  <a:tcPr/>
                </a:tc>
                <a:extLst>
                  <a:ext uri="{0D108BD9-81ED-4DB2-BD59-A6C34878D82A}">
                    <a16:rowId xmlns:a16="http://schemas.microsoft.com/office/drawing/2014/main" val="1961735566"/>
                  </a:ext>
                </a:extLst>
              </a:tr>
              <a:tr h="370840">
                <a:tc>
                  <a:txBody>
                    <a:bodyPr/>
                    <a:lstStyle/>
                    <a:p>
                      <a:r>
                        <a:rPr lang="en-AU" sz="1600" b="1" dirty="0"/>
                        <a:t>personality:</a:t>
                      </a:r>
                      <a:r>
                        <a:rPr lang="en-AU" sz="1600" b="0" dirty="0"/>
                        <a:t> characteristic ways of thinking, feeling and behaving</a:t>
                      </a:r>
                      <a:endParaRPr lang="en-AU" sz="1600" b="1" dirty="0"/>
                    </a:p>
                    <a:p>
                      <a:r>
                        <a:rPr lang="en-AU" sz="1600" b="1" dirty="0"/>
                        <a:t>personality trait:</a:t>
                      </a:r>
                      <a:r>
                        <a:rPr lang="en-AU" sz="1600" b="0" dirty="0"/>
                        <a:t> stable/consistent form of thinking, feeling, or behaving</a:t>
                      </a:r>
                      <a:endParaRPr lang="en-AU" sz="1600" b="1" dirty="0"/>
                    </a:p>
                    <a:p>
                      <a:r>
                        <a:rPr lang="en-AU" sz="1600" b="1" dirty="0"/>
                        <a:t>dimension</a:t>
                      </a:r>
                      <a:r>
                        <a:rPr lang="en-AU" sz="1600" b="0" dirty="0"/>
                        <a:t>: measurable aspect/feature/characteristic</a:t>
                      </a:r>
                    </a:p>
                  </a:txBody>
                  <a:tcPr/>
                </a:tc>
                <a:extLst>
                  <a:ext uri="{0D108BD9-81ED-4DB2-BD59-A6C34878D82A}">
                    <a16:rowId xmlns:a16="http://schemas.microsoft.com/office/drawing/2014/main" val="945530155"/>
                  </a:ext>
                </a:extLst>
              </a:tr>
            </a:tbl>
          </a:graphicData>
        </a:graphic>
      </p:graphicFrame>
      <p:sp>
        <p:nvSpPr>
          <p:cNvPr id="9" name="TextBox 8">
            <a:extLst>
              <a:ext uri="{FF2B5EF4-FFF2-40B4-BE49-F238E27FC236}">
                <a16:creationId xmlns:a16="http://schemas.microsoft.com/office/drawing/2014/main" id="{4DC026E4-DE79-8B4F-BB85-194DAA54C47A}"/>
              </a:ext>
            </a:extLst>
          </p:cNvPr>
          <p:cNvSpPr txBox="1"/>
          <p:nvPr/>
        </p:nvSpPr>
        <p:spPr>
          <a:xfrm rot="16200000">
            <a:off x="-970519" y="1114249"/>
            <a:ext cx="2310376" cy="369332"/>
          </a:xfrm>
          <a:prstGeom prst="rect">
            <a:avLst/>
          </a:prstGeom>
          <a:solidFill>
            <a:schemeClr val="tx2"/>
          </a:solidFill>
        </p:spPr>
        <p:txBody>
          <a:bodyPr wrap="none" rtlCol="0">
            <a:spAutoFit/>
          </a:bodyPr>
          <a:lstStyle/>
          <a:p>
            <a:r>
              <a:rPr lang="en-AU" b="1" dirty="0">
                <a:solidFill>
                  <a:schemeClr val="bg1"/>
                </a:solidFill>
              </a:rPr>
              <a:t>Concept Development</a:t>
            </a:r>
          </a:p>
        </p:txBody>
      </p:sp>
      <p:sp>
        <p:nvSpPr>
          <p:cNvPr id="5" name="TextBox 4">
            <a:extLst>
              <a:ext uri="{FF2B5EF4-FFF2-40B4-BE49-F238E27FC236}">
                <a16:creationId xmlns:a16="http://schemas.microsoft.com/office/drawing/2014/main" id="{0DA9C8B9-6CC6-3E4E-9024-76650E1607BA}"/>
              </a:ext>
            </a:extLst>
          </p:cNvPr>
          <p:cNvSpPr txBox="1"/>
          <p:nvPr/>
        </p:nvSpPr>
        <p:spPr>
          <a:xfrm>
            <a:off x="369335" y="-17983"/>
            <a:ext cx="8893417" cy="707886"/>
          </a:xfrm>
          <a:prstGeom prst="rect">
            <a:avLst/>
          </a:prstGeom>
          <a:noFill/>
        </p:spPr>
        <p:txBody>
          <a:bodyPr wrap="square" rtlCol="0">
            <a:spAutoFit/>
          </a:bodyPr>
          <a:lstStyle/>
          <a:p>
            <a:pPr algn="ctr"/>
            <a:r>
              <a:rPr lang="en-AU" sz="2000" b="1" dirty="0">
                <a:solidFill>
                  <a:schemeClr val="tx2"/>
                </a:solidFill>
              </a:rPr>
              <a:t>Trait theories of personality: McCrae and Costa </a:t>
            </a:r>
          </a:p>
          <a:p>
            <a:pPr algn="ctr"/>
            <a:r>
              <a:rPr lang="en-AU" sz="2000" b="1" dirty="0">
                <a:solidFill>
                  <a:schemeClr val="tx2"/>
                </a:solidFill>
              </a:rPr>
              <a:t>[“Big Five” or “OCEAN” personality traits] </a:t>
            </a:r>
          </a:p>
        </p:txBody>
      </p:sp>
      <p:pic>
        <p:nvPicPr>
          <p:cNvPr id="12" name="Picture 11">
            <a:extLst>
              <a:ext uri="{FF2B5EF4-FFF2-40B4-BE49-F238E27FC236}">
                <a16:creationId xmlns:a16="http://schemas.microsoft.com/office/drawing/2014/main" id="{28F53712-3F1A-614E-9C74-E6B19D28F083}"/>
              </a:ext>
            </a:extLst>
          </p:cNvPr>
          <p:cNvPicPr>
            <a:picLocks noChangeAspect="1"/>
          </p:cNvPicPr>
          <p:nvPr/>
        </p:nvPicPr>
        <p:blipFill>
          <a:blip r:embed="rId2"/>
          <a:stretch>
            <a:fillRect/>
          </a:stretch>
        </p:blipFill>
        <p:spPr>
          <a:xfrm>
            <a:off x="403202" y="1108228"/>
            <a:ext cx="8652283" cy="4970461"/>
          </a:xfrm>
          <a:prstGeom prst="rect">
            <a:avLst/>
          </a:prstGeom>
          <a:ln w="38100">
            <a:solidFill>
              <a:schemeClr val="tx2"/>
            </a:solidFill>
          </a:ln>
        </p:spPr>
      </p:pic>
      <p:graphicFrame>
        <p:nvGraphicFramePr>
          <p:cNvPr id="14" name="Table 13">
            <a:extLst>
              <a:ext uri="{FF2B5EF4-FFF2-40B4-BE49-F238E27FC236}">
                <a16:creationId xmlns:a16="http://schemas.microsoft.com/office/drawing/2014/main" id="{0385432A-51DF-1647-91E9-795A58A135D7}"/>
              </a:ext>
            </a:extLst>
          </p:cNvPr>
          <p:cNvGraphicFramePr>
            <a:graphicFrameLocks noGrp="1"/>
          </p:cNvGraphicFramePr>
          <p:nvPr/>
        </p:nvGraphicFramePr>
        <p:xfrm>
          <a:off x="9262751" y="4399280"/>
          <a:ext cx="2929247" cy="2382520"/>
        </p:xfrm>
        <a:graphic>
          <a:graphicData uri="http://schemas.openxmlformats.org/drawingml/2006/table">
            <a:tbl>
              <a:tblPr firstRow="1" bandRow="1">
                <a:tableStyleId>{5C22544A-7EE6-4342-B048-85BDC9FD1C3A}</a:tableStyleId>
              </a:tblPr>
              <a:tblGrid>
                <a:gridCol w="2929247">
                  <a:extLst>
                    <a:ext uri="{9D8B030D-6E8A-4147-A177-3AD203B41FA5}">
                      <a16:colId xmlns:a16="http://schemas.microsoft.com/office/drawing/2014/main" val="2147287166"/>
                    </a:ext>
                  </a:extLst>
                </a:gridCol>
              </a:tblGrid>
              <a:tr h="370840">
                <a:tc>
                  <a:txBody>
                    <a:bodyPr/>
                    <a:lstStyle/>
                    <a:p>
                      <a:r>
                        <a:rPr lang="en-AU" dirty="0"/>
                        <a:t>Checking for understanding</a:t>
                      </a:r>
                    </a:p>
                  </a:txBody>
                  <a:tcPr/>
                </a:tc>
                <a:extLst>
                  <a:ext uri="{0D108BD9-81ED-4DB2-BD59-A6C34878D82A}">
                    <a16:rowId xmlns:a16="http://schemas.microsoft.com/office/drawing/2014/main" val="4020060468"/>
                  </a:ext>
                </a:extLst>
              </a:tr>
              <a:tr h="370840">
                <a:tc>
                  <a:txBody>
                    <a:bodyPr/>
                    <a:lstStyle/>
                    <a:p>
                      <a:pPr marL="342900" indent="-342900">
                        <a:buAutoNum type="arabicPeriod"/>
                      </a:pPr>
                      <a:r>
                        <a:rPr lang="en-AU" sz="1800" kern="1200" dirty="0">
                          <a:solidFill>
                            <a:schemeClr val="dk1"/>
                          </a:solidFill>
                          <a:effectLst/>
                          <a:latin typeface="+mn-lt"/>
                          <a:ea typeface="+mn-ea"/>
                          <a:cs typeface="+mn-cs"/>
                        </a:rPr>
                        <a:t>Name </a:t>
                      </a:r>
                      <a:r>
                        <a:rPr lang="en-AU" sz="1800" b="1" kern="1200" dirty="0">
                          <a:solidFill>
                            <a:schemeClr val="dk1"/>
                          </a:solidFill>
                          <a:effectLst/>
                          <a:latin typeface="+mn-lt"/>
                          <a:ea typeface="+mn-ea"/>
                          <a:cs typeface="+mn-cs"/>
                        </a:rPr>
                        <a:t>three </a:t>
                      </a:r>
                      <a:r>
                        <a:rPr lang="en-AU" sz="1800" kern="1200" dirty="0">
                          <a:solidFill>
                            <a:schemeClr val="dk1"/>
                          </a:solidFill>
                          <a:effectLst/>
                          <a:latin typeface="+mn-lt"/>
                          <a:ea typeface="+mn-ea"/>
                          <a:cs typeface="+mn-cs"/>
                        </a:rPr>
                        <a:t>traits from McCrae and Costa’s personality theory. For each, list </a:t>
                      </a:r>
                      <a:r>
                        <a:rPr lang="en-AU" sz="1800" b="1" kern="1200" dirty="0">
                          <a:solidFill>
                            <a:schemeClr val="dk1"/>
                          </a:solidFill>
                          <a:effectLst/>
                          <a:latin typeface="+mn-lt"/>
                          <a:ea typeface="+mn-ea"/>
                          <a:cs typeface="+mn-cs"/>
                        </a:rPr>
                        <a:t>one </a:t>
                      </a:r>
                      <a:r>
                        <a:rPr lang="en-AU" sz="1800" kern="1200" dirty="0">
                          <a:solidFill>
                            <a:schemeClr val="dk1"/>
                          </a:solidFill>
                          <a:effectLst/>
                          <a:latin typeface="+mn-lt"/>
                          <a:ea typeface="+mn-ea"/>
                          <a:cs typeface="+mn-cs"/>
                        </a:rPr>
                        <a:t>characteristic that a person who is high in that trait might have. </a:t>
                      </a:r>
                    </a:p>
                  </a:txBody>
                  <a:tcPr/>
                </a:tc>
                <a:extLst>
                  <a:ext uri="{0D108BD9-81ED-4DB2-BD59-A6C34878D82A}">
                    <a16:rowId xmlns:a16="http://schemas.microsoft.com/office/drawing/2014/main" val="2831932352"/>
                  </a:ext>
                </a:extLst>
              </a:tr>
            </a:tbl>
          </a:graphicData>
        </a:graphic>
      </p:graphicFrame>
    </p:spTree>
    <p:extLst>
      <p:ext uri="{BB962C8B-B14F-4D97-AF65-F5344CB8AC3E}">
        <p14:creationId xmlns:p14="http://schemas.microsoft.com/office/powerpoint/2010/main" val="215865308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Eglamour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webextensions/_rels/webextension1.xml.rels><?xml version="1.0" encoding="UTF-8" standalone="yes"?>
<Relationships xmlns="http://schemas.openxmlformats.org/package/2006/relationships"><Relationship Id="rId1" Type="http://schemas.openxmlformats.org/officeDocument/2006/relationships/image" Target="../media/image18.png"/></Relationships>
</file>

<file path=ppt/webextensions/webextension1.xml><?xml version="1.0" encoding="utf-8"?>
<we:webextension xmlns:we="http://schemas.microsoft.com/office/webextensions/webextension/2010/11" id="{B7E8D515-8268-804B-9F34-391A701C64C7}">
  <we:reference id="wa104218071" version="1.0.0.0" store="en-US" storeType="OMEX"/>
  <we:alternateReferences>
    <we:reference id="wa104218071" version="1.0.0.0" store="wa104218071" storeType="OMEX"/>
  </we:alternateReferences>
  <we:properties>
    <we:property name="countdown" value="420"/>
    <we:property name="autostart" value="false"/>
  </we:properties>
  <we:bindings/>
  <we:snapshot xmlns:r="http://schemas.openxmlformats.org/officeDocument/2006/relationships" r:embed="rId1"/>
</we:webextension>
</file>

<file path=docProps/app.xml><?xml version="1.0" encoding="utf-8"?>
<Properties xmlns="http://schemas.openxmlformats.org/officeDocument/2006/extended-properties" xmlns:vt="http://schemas.openxmlformats.org/officeDocument/2006/docPropsVTypes">
  <TotalTime>819</TotalTime>
  <Words>3438</Words>
  <Application>Microsoft Macintosh PowerPoint</Application>
  <PresentationFormat>Widescreen</PresentationFormat>
  <Paragraphs>329</Paragraphs>
  <Slides>28</Slides>
  <Notes>0</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28</vt:i4>
      </vt:variant>
    </vt:vector>
  </HeadingPairs>
  <TitlesOfParts>
    <vt:vector size="38" baseType="lpstr">
      <vt:lpstr>Arial</vt:lpstr>
      <vt:lpstr>Calibri</vt:lpstr>
      <vt:lpstr>Calibri Light</vt:lpstr>
      <vt:lpstr>Courier New</vt:lpstr>
      <vt:lpstr>Helvetica</vt:lpstr>
      <vt:lpstr>Lato Hairline</vt:lpstr>
      <vt:lpstr>Lato Light</vt:lpstr>
      <vt:lpstr>Wingdings</vt:lpstr>
      <vt:lpstr>Office Theme</vt:lpstr>
      <vt:lpstr>Eglamour template</vt:lpstr>
      <vt:lpstr>Personality: The characteristic ways in which someone thinks, feels and behaves.  </vt:lpstr>
      <vt:lpstr>Learning Intention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Ashton &amp; Lee (2005)</vt:lpstr>
      <vt:lpstr>Task!</vt:lpstr>
      <vt:lpstr>PowerPoint Presentation</vt:lpstr>
      <vt:lpstr>Interpret your results</vt:lpstr>
      <vt:lpstr>PowerPoint Presentation</vt:lpstr>
      <vt:lpstr>TASK: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sarahdavey.yoga@gmail.com</dc:creator>
  <cp:lastModifiedBy>DAVEY Sarah [Joseph Banks Secondary College]</cp:lastModifiedBy>
  <cp:revision>4</cp:revision>
  <dcterms:created xsi:type="dcterms:W3CDTF">2020-06-02T13:48:43Z</dcterms:created>
  <dcterms:modified xsi:type="dcterms:W3CDTF">2021-03-26T00:13:19Z</dcterms:modified>
</cp:coreProperties>
</file>